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Thin"/>
      <p:regular r:id="rId27"/>
      <p:bold r:id="rId28"/>
      <p:italic r:id="rId29"/>
      <p:boldItalic r:id="rId30"/>
    </p:embeddedFont>
    <p:embeddedFont>
      <p:font typeface="Roboto"/>
      <p:regular r:id="rId31"/>
      <p:bold r:id="rId32"/>
      <p:italic r:id="rId33"/>
      <p:boldItalic r:id="rId34"/>
    </p:embeddedFont>
    <p:embeddedFont>
      <p:font typeface="Roboto Medium"/>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8DB1CB2-350C-46B8-BF28-4C8268574003}">
  <a:tblStyle styleId="{78DB1CB2-350C-46B8-BF28-4C826857400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Thin-bold.fntdata"/><Relationship Id="rId27" Type="http://schemas.openxmlformats.org/officeDocument/2006/relationships/font" Target="fonts/RobotoThin-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Thin-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font" Target="fonts/RobotoThin-boldItalic.fntdata"/><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RobotoMedium-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RobotoMedium-italic.fntdata"/><Relationship Id="rId14" Type="http://schemas.openxmlformats.org/officeDocument/2006/relationships/slide" Target="slides/slide8.xml"/><Relationship Id="rId36" Type="http://schemas.openxmlformats.org/officeDocument/2006/relationships/font" Target="fonts/RobotoMedium-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RobotoMedium-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tor1.com/news/300557/porsche-best-selling-models-2018/" TargetMode="External"/><Relationship Id="rId3" Type="http://schemas.openxmlformats.org/officeDocument/2006/relationships/hyperlink" Target="https://www.caranddriver.com/features/g28829951/full-electric-cars-suvs-2019/"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rgan.edu/Documents/ACADEMICS/CENTERS/NTC/Environmental%20Attributes%20of%20Electric%20Vehicle%20Ownership%20and%20Commuting%20Behavior%20in%20Maryland%20-%20Public%20Policy%20and%20Equity%20Considera.pdf" TargetMode="External"/><Relationship Id="rId3" Type="http://schemas.openxmlformats.org/officeDocument/2006/relationships/hyperlink" Target="https://abcnews.go.com/Business/time-car-companies-wake-women-now-focus-industry/story?id=64087181"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tor1.com/news/300557/porsche-best-selling-models-2018/" TargetMode="External"/><Relationship Id="rId3" Type="http://schemas.openxmlformats.org/officeDocument/2006/relationships/hyperlink" Target="https://www.caranddriver.com/features/g28829951/full-electric-cars-suvs-2019/" TargetMode="External"/><Relationship Id="rId4" Type="http://schemas.openxmlformats.org/officeDocument/2006/relationships/hyperlink" Target="https://www.latimes.com/business/autos/story/2019-11-22/auto-show-electric-suvs" TargetMode="External"/><Relationship Id="rId5" Type="http://schemas.openxmlformats.org/officeDocument/2006/relationships/hyperlink" Target="https://www.theengineer.co.uk/poll-suvs-sports-utility-vehicle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eantechnica.com/2019/04/20/electric-vehicle-incentives-in-8-us-state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rgan.edu/Documents/ACADEMICS/CENTERS/NTC/Environmental%20Attributes%20of%20Electric%20Vehicle%20Ownership%20and%20Commuting%20Behavior%20in%20Maryland%20-%20Public%20Policy%20and%20Equity%20Considera.pdf"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rgan.edu/Documents/ACADEMICS/CENTERS/NTC/Environmental%20Attributes%20of%20Electric%20Vehicle%20Ownership%20and%20Commuting%20Behavior%20in%20Maryland%20-%20Public%20Policy%20and%20Equity%20Considera.pdf"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nergy.gov/eere/electricvehicles/charging-home"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arsalesbase.com/us-car-sales-data/porsche/" TargetMode="External"/><Relationship Id="rId3" Type="http://schemas.openxmlformats.org/officeDocument/2006/relationships/hyperlink" Target="https://afdc.energy.gov/data/search?q=electricity" TargetMode="External"/><Relationship Id="rId4" Type="http://schemas.openxmlformats.org/officeDocument/2006/relationships/hyperlink" Target="https://www.morgan.edu/Documents/ACADEMICS/CENTERS/NTC/Environmental%20Attributes%20of%20Electric%20Vehicle%20Ownership%20and%20Commuting%20Behavior%20in%20Maryland%20-%20Public%20Policy%20and%20Equity%20Considera.pdf" TargetMode="External"/><Relationship Id="rId9" Type="http://schemas.openxmlformats.org/officeDocument/2006/relationships/hyperlink" Target="https://www.theengineer.co.uk/poll-suvs-sports-utility-vehicles/" TargetMode="External"/><Relationship Id="rId5" Type="http://schemas.openxmlformats.org/officeDocument/2006/relationships/hyperlink" Target="https://abcnews.go.com/Business/time-car-companies-wake-women-now-focus-industry/story?id=64087181" TargetMode="External"/><Relationship Id="rId6" Type="http://schemas.openxmlformats.org/officeDocument/2006/relationships/hyperlink" Target="https://www.motor1.com/news/300557/porsche-best-selling-models-2018/" TargetMode="External"/><Relationship Id="rId7" Type="http://schemas.openxmlformats.org/officeDocument/2006/relationships/hyperlink" Target="https://www.caranddriver.com/features/g28829951/full-electric-cars-suvs-2019/" TargetMode="External"/><Relationship Id="rId8" Type="http://schemas.openxmlformats.org/officeDocument/2006/relationships/hyperlink" Target="https://www.latimes.com/business/autos/story/2019-11-22/auto-show-electric-suv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arsalesbase.com/us-car-sales-data/porsche/"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fdc.energy.gov/data/search?q=electricity"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c9f3d175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welcome to the presentation on Porsche Electric Vehicle Offering Analysis. </a:t>
            </a:r>
            <a:endParaRPr/>
          </a:p>
          <a:p>
            <a:pPr indent="0" lvl="0" marL="0" rtl="0" algn="l">
              <a:lnSpc>
                <a:spcPct val="100000"/>
              </a:lnSpc>
              <a:spcBef>
                <a:spcPts val="0"/>
              </a:spcBef>
              <a:spcAft>
                <a:spcPts val="0"/>
              </a:spcAft>
              <a:buSzPts val="1100"/>
              <a:buNone/>
            </a:pPr>
            <a:r>
              <a:t/>
            </a:r>
            <a:endParaRPr/>
          </a:p>
        </p:txBody>
      </p:sp>
      <p:sp>
        <p:nvSpPr>
          <p:cNvPr id="58" name="Google Shape;58;g6c9f3d1750_0_0:notes"/>
          <p:cNvSpPr/>
          <p:nvPr>
            <p:ph idx="2" type="sldImg"/>
          </p:nvPr>
        </p:nvSpPr>
        <p:spPr>
          <a:xfrm>
            <a:off x="615652" y="685800"/>
            <a:ext cx="5627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ca86d38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ca86d38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looking at geographical location, we then wanted to better understand the demographics of the current EV market. What does the average EV consumer look like, and who should Porsche target?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study conducted on EV owners in Maryland found that the average EV owner has an annual household income of $100,000 or more; they are likely to be married, and they nearly exclusively have a household size of two or more people.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u="sng">
                <a:solidFill>
                  <a:srgbClr val="1155CC"/>
                </a:solidFill>
                <a:hlinkClick r:id="rId2"/>
              </a:rPr>
              <a:t>https://www.motor1.com/news/300557/porsche-best-selling-models-2018/</a:t>
            </a:r>
            <a:endParaRPr/>
          </a:p>
          <a:p>
            <a:pPr indent="0" lvl="0" marL="0" rtl="0" algn="l">
              <a:spcBef>
                <a:spcPts val="0"/>
              </a:spcBef>
              <a:spcAft>
                <a:spcPts val="0"/>
              </a:spcAft>
              <a:buNone/>
            </a:pPr>
            <a:r>
              <a:rPr lang="en" u="sng">
                <a:solidFill>
                  <a:schemeClr val="hlink"/>
                </a:solidFill>
                <a:hlinkClick r:id="rId3"/>
              </a:rPr>
              <a:t>https://www.caranddriver.com/features/g28829951/full-electric-cars-suvs-2019/</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ca86d382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ca86d382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Furthermore, the current age of the average EV customer is 50+, but studies show that millennials are steadily increasing within the EV consumer base. When we look at the consumer demographics for two electric vehicles - the Chevy Bolt and the Tesla Model 3 - we can see that this demographic information aligns with both vehicles’ customer bases - but especially with the customer base of the Tesla Model 3. Because both Tesla and Porsche offer luxury electric vehicles, we can assume that Tesla’s customer base is more similar to what Porsche can expect from its own target customers.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Interestingly, the Chevy Bolt has a more even male-female split among its consumers, whereas the Tesla Model 3 skews male. This is important because it indicates that women are interested in purchasing electric vehicles, but for some reason Tesla has missed this segment of the population with it’s marketing. When we examined current trends in the car market more broadly, we found that women account for 62% of new car sales, and influence 85% of car making decisions. Women also seem to be driving the demand for luxury SUVs - a case study for this is Audi - women only account for 40% of all Audi car sales, yet they make up 65% of consumers for Audi’s Q3 SUV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https://www.morgan.edu/Documents/ACADEMICS/CENTERS/NTC/Environmental%20Attributes%20of%20Electric%20Vehicle%20Ownership%20and%20Commuting%20Behavior%20in%20Maryland%20-%20Public%20Policy%20and%20Equity%20Considera.pdf</a:t>
            </a:r>
            <a:endParaRPr/>
          </a:p>
          <a:p>
            <a:pPr indent="0" lvl="0" marL="0" rtl="0" algn="l">
              <a:spcBef>
                <a:spcPts val="0"/>
              </a:spcBef>
              <a:spcAft>
                <a:spcPts val="0"/>
              </a:spcAft>
              <a:buNone/>
            </a:pPr>
            <a:r>
              <a:rPr lang="en" u="sng">
                <a:solidFill>
                  <a:schemeClr val="hlink"/>
                </a:solidFill>
                <a:hlinkClick r:id="rId3"/>
              </a:rPr>
              <a:t>https://abcnews.go.com/Business/time-car-companies-wake-women-now-focus-industry/story?id=64087181</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c9f3d1750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c9f3d1750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6ca78388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ca78388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Finally, we wanted to understand current trends in the auto market to make sure that Porsche’s EV offering aligns with what consumers are looking for. </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292100" lvl="0" marL="4572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SUV sales have been on the rise over the last 5 years (graph from http://carsalesbase.com/)</a:t>
            </a:r>
            <a:endParaRPr sz="1000">
              <a:solidFill>
                <a:schemeClr val="dk1"/>
              </a:solidFill>
              <a:latin typeface="Calibri"/>
              <a:ea typeface="Calibri"/>
              <a:cs typeface="Calibri"/>
              <a:sym typeface="Calibri"/>
            </a:endParaRPr>
          </a:p>
          <a:p>
            <a:pPr indent="-292100" lvl="1" marL="9144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Consumer appreciation for both comfort and efficiency has resulted in increased demand for crossovers and hatchbacks</a:t>
            </a:r>
            <a:endParaRPr sz="1000">
              <a:solidFill>
                <a:schemeClr val="dk1"/>
              </a:solidFill>
              <a:latin typeface="Calibri"/>
              <a:ea typeface="Calibri"/>
              <a:cs typeface="Calibri"/>
              <a:sym typeface="Calibri"/>
            </a:endParaRPr>
          </a:p>
          <a:p>
            <a:pPr indent="-292100" lvl="0" marL="4572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Porsche’s best-selling models are Macan and Cayenne - both SUVs; and Tesla’s Model X (SUV) has been very successful, as have the Chevy Bolt and Nissan </a:t>
            </a:r>
            <a:r>
              <a:rPr lang="en" sz="1000">
                <a:solidFill>
                  <a:schemeClr val="dk1"/>
                </a:solidFill>
                <a:latin typeface="Calibri"/>
                <a:ea typeface="Calibri"/>
                <a:cs typeface="Calibri"/>
                <a:sym typeface="Calibri"/>
              </a:rPr>
              <a:t>Leaf</a:t>
            </a:r>
            <a:r>
              <a:rPr lang="en" sz="1000">
                <a:solidFill>
                  <a:schemeClr val="dk1"/>
                </a:solidFill>
                <a:latin typeface="Calibri"/>
                <a:ea typeface="Calibri"/>
                <a:cs typeface="Calibri"/>
                <a:sym typeface="Calibri"/>
              </a:rPr>
              <a:t> (hatchbacks)</a:t>
            </a:r>
            <a:endParaRPr sz="1000">
              <a:solidFill>
                <a:schemeClr val="dk1"/>
              </a:solidFill>
              <a:latin typeface="Calibri"/>
              <a:ea typeface="Calibri"/>
              <a:cs typeface="Calibri"/>
              <a:sym typeface="Calibri"/>
            </a:endParaRPr>
          </a:p>
          <a:p>
            <a:pPr indent="-292100" lvl="0" marL="4572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In recent auto shows, car makers announced that they will be launching plug-in SUVs.</a:t>
            </a:r>
            <a:endParaRPr sz="1000">
              <a:solidFill>
                <a:schemeClr val="dk1"/>
              </a:solidFill>
              <a:latin typeface="Calibri"/>
              <a:ea typeface="Calibri"/>
              <a:cs typeface="Calibri"/>
              <a:sym typeface="Calibri"/>
            </a:endParaRPr>
          </a:p>
          <a:p>
            <a:pPr indent="-292100" lvl="1" marL="9144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Audi and BMW have announced the launch of their first SUV/hatchback EV models in 2020</a:t>
            </a:r>
            <a:endParaRPr sz="1000">
              <a:solidFill>
                <a:schemeClr val="dk1"/>
              </a:solidFill>
              <a:latin typeface="Calibri"/>
              <a:ea typeface="Calibri"/>
              <a:cs typeface="Calibri"/>
              <a:sym typeface="Calibri"/>
            </a:endParaRPr>
          </a:p>
          <a:p>
            <a:pPr indent="-292100" lvl="0" marL="4572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As millennials enter into parenthood, SUV becomes a top choice for comfort, safety, and versatility.</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292100" lvl="0" marL="4572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However, There’s one challenge with SUV popularity - SUV vehicles are known to emit 25% more CO2 than mid-size car. </a:t>
            </a:r>
            <a:endParaRPr sz="1000">
              <a:solidFill>
                <a:schemeClr val="dk1"/>
              </a:solidFill>
              <a:latin typeface="Calibri"/>
              <a:ea typeface="Calibri"/>
              <a:cs typeface="Calibri"/>
              <a:sym typeface="Calibri"/>
            </a:endParaRPr>
          </a:p>
          <a:p>
            <a:pPr indent="-292100" lvl="1" marL="9144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When scientists in UK took a poll for solution, consumers believe that the solution is developing zero-emissions SUVs.</a:t>
            </a:r>
            <a:endParaRPr sz="1000">
              <a:solidFill>
                <a:schemeClr val="dk1"/>
              </a:solidFill>
              <a:latin typeface="Calibri"/>
              <a:ea typeface="Calibri"/>
              <a:cs typeface="Calibri"/>
              <a:sym typeface="Calibri"/>
            </a:endParaRPr>
          </a:p>
          <a:p>
            <a:pPr indent="-292100" lvl="1" marL="9144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Arguably, offering a zero-emission SUV is a way for Porsche to maximize its environmental impact - since the auto industry is trending towards SUVs, offering a zero-emission alternative can reduce CO2 emissions by 25% more than with a sedan EV. </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 sz="1000" u="sng">
                <a:solidFill>
                  <a:srgbClr val="1155CC"/>
                </a:solidFill>
                <a:hlinkClick r:id="rId2"/>
              </a:rPr>
              <a:t>https://www.motor1.com/news/300557/porsche-best-selling-models-2018/</a:t>
            </a:r>
            <a:endParaRPr sz="1000"/>
          </a:p>
          <a:p>
            <a:pPr indent="0" lvl="0" marL="0" rtl="0" algn="l">
              <a:spcBef>
                <a:spcPts val="0"/>
              </a:spcBef>
              <a:spcAft>
                <a:spcPts val="0"/>
              </a:spcAft>
              <a:buNone/>
            </a:pPr>
            <a:r>
              <a:rPr lang="en" sz="1000" u="sng">
                <a:solidFill>
                  <a:schemeClr val="hlink"/>
                </a:solidFill>
                <a:hlinkClick r:id="rId3"/>
              </a:rPr>
              <a:t>https://www.caranddriver.com/features/g28829951/full-electric-cars-suvs-2019/</a:t>
            </a:r>
            <a:endParaRPr sz="1000"/>
          </a:p>
          <a:p>
            <a:pPr indent="0" lvl="0" marL="0" rtl="0" algn="l">
              <a:spcBef>
                <a:spcPts val="0"/>
              </a:spcBef>
              <a:spcAft>
                <a:spcPts val="0"/>
              </a:spcAft>
              <a:buNone/>
            </a:pPr>
            <a:r>
              <a:rPr lang="en" sz="1000" u="sng">
                <a:solidFill>
                  <a:schemeClr val="hlink"/>
                </a:solidFill>
                <a:hlinkClick r:id="rId4"/>
              </a:rPr>
              <a:t>https://www.latimes.com/business/autos/story/2019-11-22/auto-show-electric-suvs</a:t>
            </a:r>
            <a:br>
              <a:rPr lang="en" sz="1000"/>
            </a:br>
            <a:r>
              <a:rPr lang="en" sz="1000" u="sng">
                <a:solidFill>
                  <a:schemeClr val="hlink"/>
                </a:solidFill>
                <a:hlinkClick r:id="rId5"/>
              </a:rPr>
              <a:t>https://www.theengineer.co.uk/poll-suvs-sports-utility-vehicles/</a:t>
            </a:r>
            <a:endParaRPr sz="1000"/>
          </a:p>
          <a:p>
            <a:pPr indent="0" lvl="0" marL="0" rtl="0" algn="l">
              <a:spcBef>
                <a:spcPts val="0"/>
              </a:spcBef>
              <a:spcAft>
                <a:spcPts val="0"/>
              </a:spcAft>
              <a:buClr>
                <a:schemeClr val="dk1"/>
              </a:buClr>
              <a:buSzPts val="1100"/>
              <a:buFont typeface="Arial"/>
              <a:buNone/>
            </a:pPr>
            <a:r>
              <a:t/>
            </a:r>
            <a:endParaRPr sz="10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c9f3d1750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c9f3d1750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our </a:t>
            </a:r>
            <a:r>
              <a:rPr lang="en"/>
              <a:t>recommendation</a:t>
            </a:r>
            <a:r>
              <a:rPr lang="en"/>
              <a:t> in deciding target consumers.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of 2019, the states with the top rebate incentives for EV car purchases are: Colorado, Connecticut, Delaware, Maryland, California, Massachusetts, Oregon, and New York. Based on our demographic information, Oregon and New York may be good target markets for Porsche because of the rebate packages offered. </a:t>
            </a:r>
            <a:endParaRPr/>
          </a:p>
          <a:p>
            <a:pPr indent="0" lvl="0" marL="0" rtl="0" algn="l">
              <a:spcBef>
                <a:spcPts val="0"/>
              </a:spcBef>
              <a:spcAft>
                <a:spcPts val="0"/>
              </a:spcAft>
              <a:buNone/>
            </a:pPr>
            <a:r>
              <a:rPr lang="en" u="sng">
                <a:solidFill>
                  <a:schemeClr val="hlink"/>
                </a:solidFill>
                <a:hlinkClick r:id="rId2"/>
              </a:rPr>
              <a:t>https://cleantechnica.com/2019/04/20/electric-vehicle-incentives-in-8-us-states/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c9f3d175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c9f3d175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a robust network of charging stations is important to recruit new buyers, since potential buyers often have concerns about where and when they can charge their vehicles. For cost efficiency, we recommend that Porsche refrain from using a proprietary charging system, in order to tap into the existing charging networks across the country. With this strategy, Porsche can focus its investment on installing charging stations in states with growing EV markets but less robust charging networks, such as Georgia, Florida, Texas, and New York.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better understand where to place these charging stations, it’s important to understand the driving lifestyles of potential consumers. The Maryland study shows that the vast majority of EV drivers are commuting between city and suburban areas, so Porsche should focus on increasing the available charging networks in these heavily trafficked routes.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https://www.morgan.edu/Documents/ACADEMICS/CENTERS/NTC/Environmental%20Attributes%20of%20Electric%20Vehicle%20Ownership%20and%20Commuting%20Behavior%20in%20Maryland%20-%20Public%20Policy%20and%20Equity%20Considera.pdf</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760b0c078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60b0c078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a robust network of charging stations is important to recruit new buyers, since potential buyers often have concerns about where and when they can charge their vehicles. For cost efficiency, we recommend that Porsche refrain from using a proprietary charging system, in order to tap into the existing charging networks across the country. With this strategy, Porsche can focus its investment on installing charging stations in states with growing EV markets but less robust charging networks, such as Georgia, Florida, Texas, and New York.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better understand where to place these charging stations, it’s important to understand the driving lifestyles of potential consumers. The Maryland study shows that the vast majority of EV drivers are commuting between city and suburban areas, so Porsche should focus on increasing the available charging networks in these heavily trafficked routes.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Furthermore, a study from the Department of Energy found that 80% of EV charging actually happens at home.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https://www.morgan.edu/Documents/ACADEMICS/CENTERS/NTC/Environmental%20Attributes%20of%20Electric%20Vehicle%20Ownership%20and%20Commuting%20Behavior%20in%20Maryland%20-%20Public%20Policy%20and%20Equity%20Considera.pdf</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6c9f3d1750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6c9f3d1750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Based on the data, we have the following recommendations for Porsche’s target demographic:</a:t>
            </a:r>
            <a:endParaRPr sz="1400">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Charging network strategy should be robust enough to ease consumer concerns; however, due to the cost of installing and maintaining chargers, we recommend using non-proprietary chargers to tap into the existing network of charging stations. </a:t>
            </a:r>
            <a:endParaRPr sz="1400">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We recommend focusing the installation of new charging stations in states that have increasing EV sales but don’t yet have a robust charging network - this is part of a strategy to gain new buyers.</a:t>
            </a:r>
            <a:endParaRPr sz="14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Studies show that 80% of charging occurs at home (</a:t>
            </a:r>
            <a:r>
              <a:rPr lang="en" sz="1200" u="sng">
                <a:solidFill>
                  <a:srgbClr val="0563C1"/>
                </a:solidFill>
                <a:latin typeface="Calibri"/>
                <a:ea typeface="Calibri"/>
                <a:cs typeface="Calibri"/>
                <a:sym typeface="Calibri"/>
                <a:hlinkClick r:id="rId2"/>
              </a:rPr>
              <a:t>DoE</a:t>
            </a:r>
            <a:r>
              <a:rPr lang="en" sz="1200">
                <a:solidFill>
                  <a:schemeClr val="dk1"/>
                </a:solidFill>
                <a:latin typeface="Calibri"/>
                <a:ea typeface="Calibri"/>
                <a:cs typeface="Calibri"/>
                <a:sym typeface="Calibri"/>
              </a:rPr>
              <a:t>), so Porsche should consider providing</a:t>
            </a:r>
            <a:r>
              <a:rPr lang="en" sz="1400">
                <a:solidFill>
                  <a:schemeClr val="dk1"/>
                </a:solidFill>
                <a:latin typeface="Calibri"/>
                <a:ea typeface="Calibri"/>
                <a:cs typeface="Calibri"/>
                <a:sym typeface="Calibri"/>
              </a:rPr>
              <a:t> free or discounted installation of home charging stations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7ba8aa09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7ba8aa09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Based on our analysis, we identified four specific types of customer profiles that Porsche can effectively target for marketing implementation. Under an assumption that there will be an electric SUV by Porsche, </a:t>
            </a:r>
            <a:endParaRPr sz="900"/>
          </a:p>
          <a:p>
            <a:pPr indent="0" lvl="0" marL="0" rtl="0" algn="l">
              <a:spcBef>
                <a:spcPts val="0"/>
              </a:spcBef>
              <a:spcAft>
                <a:spcPts val="0"/>
              </a:spcAft>
              <a:buNone/>
            </a:pPr>
            <a:r>
              <a:t/>
            </a:r>
            <a:endParaRPr sz="900"/>
          </a:p>
          <a:p>
            <a:pPr indent="-285750" lvl="0" marL="457200" rtl="0" algn="l">
              <a:spcBef>
                <a:spcPts val="0"/>
              </a:spcBef>
              <a:spcAft>
                <a:spcPts val="0"/>
              </a:spcAft>
              <a:buSzPts val="900"/>
              <a:buAutoNum type="arabicPeriod"/>
            </a:pPr>
            <a:r>
              <a:rPr lang="en" sz="900"/>
              <a:t>The first group is current luxury car owners: Key message to communicate is </a:t>
            </a:r>
            <a:r>
              <a:rPr lang="en" sz="900">
                <a:latin typeface="Roboto"/>
                <a:ea typeface="Roboto"/>
                <a:cs typeface="Roboto"/>
                <a:sym typeface="Roboto"/>
              </a:rPr>
              <a:t>Porsche’s white glove service to install charging stations at home to address their concern for transitioning to EV with an emphasis on long mile range with a full battery. The values to focus on are design, convenience, and innovation for this group.</a:t>
            </a:r>
            <a:endParaRPr sz="900">
              <a:latin typeface="Roboto"/>
              <a:ea typeface="Roboto"/>
              <a:cs typeface="Roboto"/>
              <a:sym typeface="Roboto"/>
            </a:endParaRPr>
          </a:p>
          <a:p>
            <a:pPr indent="-285750" lvl="0" marL="457200" rtl="0" algn="l">
              <a:spcBef>
                <a:spcPts val="0"/>
              </a:spcBef>
              <a:spcAft>
                <a:spcPts val="0"/>
              </a:spcAft>
              <a:buSzPts val="900"/>
              <a:buFont typeface="Roboto"/>
              <a:buAutoNum type="arabicPeriod"/>
            </a:pPr>
            <a:r>
              <a:rPr lang="en" sz="900">
                <a:latin typeface="Roboto"/>
                <a:ea typeface="Roboto"/>
                <a:cs typeface="Roboto"/>
                <a:sym typeface="Roboto"/>
              </a:rPr>
              <a:t>The second group is family and women. For this group, have a warmer tone of voice with a message the vehicle is </a:t>
            </a:r>
            <a:r>
              <a:rPr lang="en" sz="900">
                <a:solidFill>
                  <a:srgbClr val="3D3D3D"/>
                </a:solidFill>
                <a:latin typeface="Roboto"/>
                <a:ea typeface="Roboto"/>
                <a:cs typeface="Roboto"/>
                <a:sym typeface="Roboto"/>
              </a:rPr>
              <a:t>Zero-emission SUV that comes with comfort, safety, and style. It’s good for them, good for the environment and good for the future. The key values to focus on are comfort, safety, and environmentally friendly SUV.</a:t>
            </a:r>
            <a:endParaRPr sz="900">
              <a:solidFill>
                <a:srgbClr val="3D3D3D"/>
              </a:solidFill>
              <a:latin typeface="Roboto"/>
              <a:ea typeface="Roboto"/>
              <a:cs typeface="Roboto"/>
              <a:sym typeface="Roboto"/>
            </a:endParaRPr>
          </a:p>
          <a:p>
            <a:pPr indent="-285750" lvl="0" marL="457200" rtl="0" algn="l">
              <a:spcBef>
                <a:spcPts val="0"/>
              </a:spcBef>
              <a:spcAft>
                <a:spcPts val="0"/>
              </a:spcAft>
              <a:buClr>
                <a:srgbClr val="3D3D3D"/>
              </a:buClr>
              <a:buSzPts val="900"/>
              <a:buFont typeface="Roboto"/>
              <a:buAutoNum type="arabicPeriod"/>
            </a:pPr>
            <a:r>
              <a:rPr lang="en" sz="900">
                <a:solidFill>
                  <a:srgbClr val="3D3D3D"/>
                </a:solidFill>
                <a:latin typeface="Roboto"/>
                <a:ea typeface="Roboto"/>
                <a:cs typeface="Roboto"/>
                <a:sym typeface="Roboto"/>
              </a:rPr>
              <a:t>The third group is millennials with income over $100,000. To this group, we want to communicate the versatility of SUV that you can drive anywhere. Emphasize that the vehicle is equipped with cutting edge technology and emits with zero-emission, which is an important value to many millennials. The values we want to communicate are innovation, environmentally friendliness and versatility.</a:t>
            </a:r>
            <a:endParaRPr sz="900">
              <a:solidFill>
                <a:srgbClr val="3D3D3D"/>
              </a:solidFill>
              <a:latin typeface="Roboto"/>
              <a:ea typeface="Roboto"/>
              <a:cs typeface="Roboto"/>
              <a:sym typeface="Roboto"/>
            </a:endParaRPr>
          </a:p>
          <a:p>
            <a:pPr indent="-285750" lvl="0" marL="457200" rtl="0" algn="l">
              <a:spcBef>
                <a:spcPts val="0"/>
              </a:spcBef>
              <a:spcAft>
                <a:spcPts val="0"/>
              </a:spcAft>
              <a:buClr>
                <a:srgbClr val="3D3D3D"/>
              </a:buClr>
              <a:buSzPts val="900"/>
              <a:buFont typeface="Roboto"/>
              <a:buAutoNum type="arabicPeriod"/>
            </a:pPr>
            <a:r>
              <a:rPr lang="en" sz="900">
                <a:solidFill>
                  <a:srgbClr val="3D3D3D"/>
                </a:solidFill>
                <a:latin typeface="Roboto"/>
                <a:ea typeface="Roboto"/>
                <a:cs typeface="Roboto"/>
                <a:sym typeface="Roboto"/>
              </a:rPr>
              <a:t>Lastly, we can implement geo-specific marketing activities for those who live in the states with high incentives. Emphasize how the state is improving environment for EVs and how it affects them directly. Focus on the reward aspect such as rebates and comfort of close proximity to charging station. Let them know that they can join this movement to pioneer into future of mobility.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6c9f3d175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6c9f3d175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Phase I of this project, we began by identifying our key business need and our approach to meeting that need. In order to maximize both profit and environmental impact, we decided to focus our approach on converting Porsche’s existing customers to the new EV model; however, we also recognize the need to expand Porsche’s customer base by reaching new consumers as well. In Phase I we outlined the ideal approach we would take to identify an optimal strategy to reach these new and existing customers. In this presentation, we’ll review the data that we accessed and analyzed and the recommendations we have for Porsche to successfully roll out their new EV car.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6ca351614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6ca351614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1155CC"/>
                </a:solidFill>
                <a:hlinkClick r:id="rId2"/>
              </a:rPr>
              <a:t>http://carsalesbase.com/us-car-sales-data/porsche/</a:t>
            </a:r>
            <a:endParaRPr/>
          </a:p>
          <a:p>
            <a:pPr indent="0" lvl="0" marL="0" rtl="0" algn="l">
              <a:spcBef>
                <a:spcPts val="0"/>
              </a:spcBef>
              <a:spcAft>
                <a:spcPts val="0"/>
              </a:spcAft>
              <a:buNone/>
            </a:pPr>
            <a:r>
              <a:rPr lang="en" sz="1000" u="sng">
                <a:solidFill>
                  <a:srgbClr val="1155CC"/>
                </a:solidFill>
                <a:hlinkClick r:id="rId3"/>
              </a:rPr>
              <a:t>https://afdc.energy.gov/data/search?q=electricity</a:t>
            </a:r>
            <a:endParaRPr/>
          </a:p>
          <a:p>
            <a:pPr indent="0" lvl="0" marL="0" rtl="0" algn="l">
              <a:spcBef>
                <a:spcPts val="0"/>
              </a:spcBef>
              <a:spcAft>
                <a:spcPts val="0"/>
              </a:spcAft>
              <a:buNone/>
            </a:pPr>
            <a:r>
              <a:rPr lang="en" u="sng">
                <a:solidFill>
                  <a:schemeClr val="accent5"/>
                </a:solidFill>
                <a:hlinkClick r:id="rId4"/>
              </a:rPr>
              <a:t>https://www.morgan.edu/Documents/ACADEMICS/CENTERS/NTC/Environmental%20Attributes%20of%20Electric%20Vehicle%20Ownership%20and%20Commuting%20Behavior%20in%20Maryland%20-%20Public%20Policy%20and%20Equity%20Considera.pdf</a:t>
            </a:r>
            <a:endParaRPr>
              <a:solidFill>
                <a:schemeClr val="dk1"/>
              </a:solidFill>
            </a:endParaRPr>
          </a:p>
          <a:p>
            <a:pPr indent="0" lvl="0" marL="0" rtl="0" algn="l">
              <a:spcBef>
                <a:spcPts val="0"/>
              </a:spcBef>
              <a:spcAft>
                <a:spcPts val="0"/>
              </a:spcAft>
              <a:buNone/>
            </a:pPr>
            <a:r>
              <a:rPr lang="en" u="sng">
                <a:solidFill>
                  <a:schemeClr val="accent5"/>
                </a:solidFill>
                <a:hlinkClick r:id="rId5"/>
              </a:rPr>
              <a:t>https://abcnews.go.com/Business/time-car-companies-wake-women-now-focus-industry/story?id=64087181</a:t>
            </a:r>
            <a:endParaRPr/>
          </a:p>
          <a:p>
            <a:pPr indent="0" lvl="0" marL="0" rtl="0" algn="l">
              <a:spcBef>
                <a:spcPts val="0"/>
              </a:spcBef>
              <a:spcAft>
                <a:spcPts val="0"/>
              </a:spcAft>
              <a:buNone/>
            </a:pPr>
            <a:r>
              <a:rPr lang="en" sz="1000" u="sng">
                <a:solidFill>
                  <a:srgbClr val="1155CC"/>
                </a:solidFill>
                <a:hlinkClick r:id="rId6"/>
              </a:rPr>
              <a:t>https://www.motor1.com/news/300557/porsche-best-selling-models-2018/</a:t>
            </a:r>
            <a:endParaRPr>
              <a:solidFill>
                <a:schemeClr val="dk1"/>
              </a:solidFill>
            </a:endParaRPr>
          </a:p>
          <a:p>
            <a:pPr indent="0" lvl="0" marL="0" rtl="0" algn="l">
              <a:spcBef>
                <a:spcPts val="0"/>
              </a:spcBef>
              <a:spcAft>
                <a:spcPts val="0"/>
              </a:spcAft>
              <a:buNone/>
            </a:pPr>
            <a:r>
              <a:rPr lang="en" u="sng">
                <a:solidFill>
                  <a:schemeClr val="accent5"/>
                </a:solidFill>
                <a:hlinkClick r:id="rId7"/>
              </a:rPr>
              <a:t>https://www.caranddriver.com/features/g28829951/full-electric-cars-suvs-2019/</a:t>
            </a:r>
            <a:endParaRPr sz="1000">
              <a:solidFill>
                <a:schemeClr val="dk1"/>
              </a:solidFill>
            </a:endParaRPr>
          </a:p>
          <a:p>
            <a:pPr indent="0" lvl="0" marL="0" rtl="0" algn="l">
              <a:spcBef>
                <a:spcPts val="0"/>
              </a:spcBef>
              <a:spcAft>
                <a:spcPts val="0"/>
              </a:spcAft>
              <a:buNone/>
            </a:pPr>
            <a:r>
              <a:rPr lang="en" sz="1000" u="sng">
                <a:solidFill>
                  <a:schemeClr val="accent5"/>
                </a:solidFill>
                <a:hlinkClick r:id="rId8"/>
              </a:rPr>
              <a:t>https://www.latimes.com/business/autos/story/2019-11-22/auto-show-electric-suvs</a:t>
            </a:r>
            <a:br>
              <a:rPr lang="en" sz="1000">
                <a:solidFill>
                  <a:schemeClr val="dk1"/>
                </a:solidFill>
              </a:rPr>
            </a:br>
            <a:r>
              <a:rPr lang="en" sz="1000" u="sng">
                <a:solidFill>
                  <a:schemeClr val="accent5"/>
                </a:solidFill>
                <a:hlinkClick r:id="rId9"/>
              </a:rPr>
              <a:t>https://www.theengineer.co.uk/poll-suvs-sports-utility-vehicles/</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ca86d382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ca86d382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received a large quantity of data for this second phase of the project, but we needed to collect more to augment what we were given.  After identifying useful data, we cleaned and formatted it, and then conducted initial data exploration and data visualization. We built models and ran statistical analysis, drew insights from that analysis, and crafted recommendations for Porsche’s EV rollout, including suggested marketing strategies.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6c9f3d1750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c9f3d1750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dive into our data, we want to set the stage with an overview of the electric vehicle market. EV sales have been steadily increasing as more and more options arrive to market. This is true for both non-luxury and luxury EVs - though luxury electric vehicles are much newer and were first introduced in 2011. Since then, Luxury EV sales have been steadily increasing. Because electric vehicles are a new technology, any automobile maker can compete for leadership of this new market by having innovative technology and strategic branding that meets market demand. This is an excellent opportunity for Porsche to become the next leader of the industry.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Tesla and BMW are currently dominating the luxury electric vehicle market with the top 6 best-selling cars as of 2017. However, Porsche’s customer base seems interested in purchasing a Porsche alternative fuel vehicle - this is demonstrated by the fact that although Porsche’s overall current automobile market share is 0.33%, it’s market share of alternative fuel vehicles is 0.81%. Porsche is well placed to become a leader of the luxury EV market.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u="sng">
                <a:solidFill>
                  <a:srgbClr val="1155CC"/>
                </a:solidFill>
                <a:hlinkClick r:id="rId2"/>
              </a:rPr>
              <a:t>http://carsalesbase.com/us-car-sales-data/porsche/</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c9f3d1750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c9f3d1750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begin our data exploration, we started by understanding the current electric vehicle market and current luxury EV consumers. To do this we looked for data on EV sales by geographical region, local factors that might or might not influence EV sales, and demographics of EV buyers.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c9f3d175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c9f3d175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started by exploring the states that had the highest and lowest EV sales, and tried to understand what factors might have the heaviest influence over these sales. EV sales are most heavily concentrated in the west coast, with 57% of the market being held in California, Washington, and Oregon. It’s important to note that nearly 50% of sales take place in California alone. However, EV sales are not exclusive to the west coast - when looking at total # of EV registrations, Florida, Texas, and Georgia are in the top 5 states.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To understand why some states rise above others in EV sales, we looked at local pollution indices, local incentives and regulations around electric vehicles, and the existing charging networks across the country. When looking at overall pollution index, we found that there was no correlation between that index and the state’s EV registrations - however, when we looked at just CO2 emissions - most of which are attributed to transportation - we noticed that there did seem to be a relationship. The top 6 states that had the highest EV registrations also had above-average CO2 emissions in 2017. However, there were ten additional states with above-average CO2 emissions that did not have a significant number of EV registrations, so we knew there had to be more to the story.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000" u="sng">
                <a:solidFill>
                  <a:srgbClr val="1155CC"/>
                </a:solidFill>
                <a:hlinkClick r:id="rId2"/>
              </a:rPr>
              <a:t>https://afdc.energy.gov/data/search?q=electricity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6c9f3d1750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c9f3d1750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further understand this, we examined the number of laws and incentives in favor of electric vehicles, with the hypothesis that states with higher CO2 emissions might have more incentives, prompting more people to purchase electric vehicles. When looking at EV laws and incentives, there is a strong correlation between a state’s # of incentives and it’s total number of EV registrations. This indicates that when states offer incentives, consumers are more likely to purchase an electric vehicle. </a:t>
            </a:r>
            <a:endParaRPr>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We also see that when there are </a:t>
            </a:r>
            <a:r>
              <a:rPr b="1" lang="en" sz="1300">
                <a:solidFill>
                  <a:schemeClr val="dk1"/>
                </a:solidFill>
                <a:latin typeface="Calibri"/>
                <a:ea typeface="Calibri"/>
                <a:cs typeface="Calibri"/>
                <a:sym typeface="Calibri"/>
              </a:rPr>
              <a:t>more regulations and incentives</a:t>
            </a:r>
            <a:r>
              <a:rPr lang="en" sz="1300">
                <a:solidFill>
                  <a:schemeClr val="dk1"/>
                </a:solidFill>
                <a:latin typeface="Calibri"/>
                <a:ea typeface="Calibri"/>
                <a:cs typeface="Calibri"/>
                <a:sym typeface="Calibri"/>
              </a:rPr>
              <a:t> for EV, there’s a higher number of EV registration. This emphasizes an importance of state-led initiatives to bring awareness for EVs and the incentives it provides. </a:t>
            </a:r>
            <a:endParaRPr sz="13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300">
                <a:solidFill>
                  <a:schemeClr val="dk1"/>
                </a:solidFill>
                <a:latin typeface="Calibri"/>
                <a:ea typeface="Calibri"/>
                <a:cs typeface="Calibri"/>
                <a:sym typeface="Calibri"/>
              </a:rPr>
              <a:t>This could be an important point for Porshe’s EV marketing campaign.</a:t>
            </a:r>
            <a:endParaRPr b="1" sz="13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caa8a45c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caa8a45c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t>To understand what types of regulations and incentives are most popular, we analyzed 665 Regulations related alternative energy vehicles. We used Latent semantic analysis or LSA to truncate the components to 100, and group the texts based on their similarities. We were able to capture 63.8% of all components.</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lang="en" sz="1000"/>
              <a:t>The most popular regulations seem to be rebates for purchasing or replacing EVs and installing the charging stations. It is also interesting that some states offer grants for projects to reduce greenhouse gas emissions. </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lang="en" sz="1000"/>
              <a:t>This shows an intricate relationship between state-wide </a:t>
            </a:r>
            <a:r>
              <a:rPr lang="en" sz="1000"/>
              <a:t>initiatives to uplift burden of adopting new technology and the results in sales (??). By rewarding customers through rebates, improving EV related infrastructures, and investing in research to reduce greenhouse gas emission, it brings awareness for alternative energy vehicles and its positive effects on environment. </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lang="en" sz="1000"/>
              <a:t>This knowledge is extremely helpful for Porsche to identify states that have these types of regulations and incentives - which may be the best starting points to launch a new EV. Alternatively, Porsche can consider how it can offer its own incentives to consumers in states that it wants to break into, but that might not have as supportive legislation. </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t/>
            </a:r>
            <a:endParaRPr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ca351614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ca351614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also looked at the relationship between gas price and EV registrations, to see if areas with higher gas prices saw higher sales of EVs. In fact this hypothesis proved to be correct, as there is a clear</a:t>
            </a:r>
            <a:r>
              <a:rPr lang="en" sz="1300">
                <a:solidFill>
                  <a:schemeClr val="dk1"/>
                </a:solidFill>
                <a:latin typeface="Calibri"/>
                <a:ea typeface="Calibri"/>
                <a:cs typeface="Calibri"/>
                <a:sym typeface="Calibri"/>
              </a:rPr>
              <a:t> correlation between an area’s gas price and the # of EV registrations. We theorize that consumers in these areas are drawn to EVs because of the lifetime savings in gasoline costs that they deliver. This is also an interesting point for Porsche to consider as part of its marketing strategy.</a:t>
            </a:r>
            <a:endParaRPr sz="13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Finally, we explored the relationship between the number of EV charging stations and total EV registrations. Unsurprisingly, in areas with the highest number of registered EVs, we also see the highest concentration of charging stations. We don’t know whether the charging stations or the EV car sales came first - during our research in Phase I we learned that buyers often feel hesitant to buy an electric vehicle because of range anxiety, so having a robust EV charging network may help consumers feel more confident in buying an EV - thus driving up EV sales. Of course, it’s also possible that the high numbers of EV registrations also drove the demand for and therefore the supply of charging stations. </a:t>
            </a:r>
            <a:endParaRPr sz="13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5"/>
            <a:ext cx="7886700" cy="994200"/>
          </a:xfrm>
          <a:prstGeom prst="rect">
            <a:avLst/>
          </a:prstGeom>
          <a:noFill/>
          <a:ln>
            <a:noFill/>
          </a:ln>
        </p:spPr>
        <p:txBody>
          <a:bodyPr anchorCtr="0" anchor="ctr" bIns="39550" lIns="79125" spcFirstLastPara="1" rIns="79125" wrap="square" tIns="39550">
            <a:noAutofit/>
          </a:bodyPr>
          <a:lstStyle>
            <a:lvl1pPr lvl="0" rtl="0" algn="l">
              <a:lnSpc>
                <a:spcPct val="90000"/>
              </a:lnSpc>
              <a:spcBef>
                <a:spcPts val="0"/>
              </a:spcBef>
              <a:spcAft>
                <a:spcPts val="0"/>
              </a:spcAft>
              <a:buClr>
                <a:schemeClr val="dk1"/>
              </a:buClr>
              <a:buSzPts val="1600"/>
              <a:buNone/>
              <a:defRPr/>
            </a:lvl1pPr>
            <a:lvl2pPr lvl="1" rtl="0" algn="l">
              <a:lnSpc>
                <a:spcPct val="100000"/>
              </a:lnSpc>
              <a:spcBef>
                <a:spcPts val="0"/>
              </a:spcBef>
              <a:spcAft>
                <a:spcPts val="0"/>
              </a:spcAft>
              <a:buSzPts val="1200"/>
              <a:buNone/>
              <a:defRPr/>
            </a:lvl2pPr>
            <a:lvl3pPr lvl="2" rtl="0" algn="l">
              <a:lnSpc>
                <a:spcPct val="100000"/>
              </a:lnSpc>
              <a:spcBef>
                <a:spcPts val="0"/>
              </a:spcBef>
              <a:spcAft>
                <a:spcPts val="0"/>
              </a:spcAft>
              <a:buSzPts val="1200"/>
              <a:buNone/>
              <a:defRPr/>
            </a:lvl3pPr>
            <a:lvl4pPr lvl="3" rtl="0" algn="l">
              <a:lnSpc>
                <a:spcPct val="100000"/>
              </a:lnSpc>
              <a:spcBef>
                <a:spcPts val="0"/>
              </a:spcBef>
              <a:spcAft>
                <a:spcPts val="0"/>
              </a:spcAft>
              <a:buSzPts val="12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200"/>
              <a:buNone/>
              <a:defRPr/>
            </a:lvl7pPr>
            <a:lvl8pPr lvl="7" rtl="0" algn="l">
              <a:lnSpc>
                <a:spcPct val="100000"/>
              </a:lnSpc>
              <a:spcBef>
                <a:spcPts val="0"/>
              </a:spcBef>
              <a:spcAft>
                <a:spcPts val="0"/>
              </a:spcAft>
              <a:buSzPts val="1200"/>
              <a:buNone/>
              <a:defRPr/>
            </a:lvl8pPr>
            <a:lvl9pPr lvl="8" rtl="0" algn="l">
              <a:lnSpc>
                <a:spcPct val="100000"/>
              </a:lnSpc>
              <a:spcBef>
                <a:spcPts val="0"/>
              </a:spcBef>
              <a:spcAft>
                <a:spcPts val="0"/>
              </a:spcAft>
              <a:buSzPts val="12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9550" lIns="79125" spcFirstLastPara="1" rIns="79125" wrap="square" tIns="39550">
            <a:noAutofit/>
          </a:bodyPr>
          <a:lstStyle>
            <a:lvl1pPr indent="-330200" lvl="0" marL="457200" rtl="0" algn="l">
              <a:lnSpc>
                <a:spcPct val="90000"/>
              </a:lnSpc>
              <a:spcBef>
                <a:spcPts val="900"/>
              </a:spcBef>
              <a:spcAft>
                <a:spcPts val="0"/>
              </a:spcAft>
              <a:buClr>
                <a:schemeClr val="dk1"/>
              </a:buClr>
              <a:buSzPts val="1600"/>
              <a:buChar char="•"/>
              <a:defRPr/>
            </a:lvl1pPr>
            <a:lvl2pPr indent="-330200" lvl="1" marL="914400" rtl="0" algn="l">
              <a:lnSpc>
                <a:spcPct val="90000"/>
              </a:lnSpc>
              <a:spcBef>
                <a:spcPts val="400"/>
              </a:spcBef>
              <a:spcAft>
                <a:spcPts val="0"/>
              </a:spcAft>
              <a:buClr>
                <a:schemeClr val="dk1"/>
              </a:buClr>
              <a:buSzPts val="1600"/>
              <a:buChar char="•"/>
              <a:defRPr/>
            </a:lvl2pPr>
            <a:lvl3pPr indent="-330200" lvl="2" marL="1371600" rtl="0" algn="l">
              <a:lnSpc>
                <a:spcPct val="90000"/>
              </a:lnSpc>
              <a:spcBef>
                <a:spcPts val="400"/>
              </a:spcBef>
              <a:spcAft>
                <a:spcPts val="0"/>
              </a:spcAft>
              <a:buClr>
                <a:schemeClr val="dk1"/>
              </a:buClr>
              <a:buSzPts val="1600"/>
              <a:buChar char="•"/>
              <a:defRPr/>
            </a:lvl3pPr>
            <a:lvl4pPr indent="-330200" lvl="3" marL="1828800" rtl="0" algn="l">
              <a:lnSpc>
                <a:spcPct val="90000"/>
              </a:lnSpc>
              <a:spcBef>
                <a:spcPts val="400"/>
              </a:spcBef>
              <a:spcAft>
                <a:spcPts val="0"/>
              </a:spcAft>
              <a:buClr>
                <a:schemeClr val="dk1"/>
              </a:buClr>
              <a:buSzPts val="1600"/>
              <a:buChar char="•"/>
              <a:defRPr/>
            </a:lvl4pPr>
            <a:lvl5pPr indent="-330200" lvl="4" marL="2286000" rtl="0" algn="l">
              <a:lnSpc>
                <a:spcPct val="90000"/>
              </a:lnSpc>
              <a:spcBef>
                <a:spcPts val="400"/>
              </a:spcBef>
              <a:spcAft>
                <a:spcPts val="0"/>
              </a:spcAft>
              <a:buClr>
                <a:schemeClr val="dk1"/>
              </a:buClr>
              <a:buSzPts val="1600"/>
              <a:buChar char="•"/>
              <a:defRPr/>
            </a:lvl5pPr>
            <a:lvl6pPr indent="-330200" lvl="5" marL="2743200" rtl="0" algn="l">
              <a:lnSpc>
                <a:spcPct val="90000"/>
              </a:lnSpc>
              <a:spcBef>
                <a:spcPts val="400"/>
              </a:spcBef>
              <a:spcAft>
                <a:spcPts val="0"/>
              </a:spcAft>
              <a:buClr>
                <a:schemeClr val="dk1"/>
              </a:buClr>
              <a:buSzPts val="1600"/>
              <a:buChar char="•"/>
              <a:defRPr/>
            </a:lvl6pPr>
            <a:lvl7pPr indent="-330200" lvl="6" marL="3200400" rtl="0" algn="l">
              <a:lnSpc>
                <a:spcPct val="90000"/>
              </a:lnSpc>
              <a:spcBef>
                <a:spcPts val="400"/>
              </a:spcBef>
              <a:spcAft>
                <a:spcPts val="0"/>
              </a:spcAft>
              <a:buClr>
                <a:schemeClr val="dk1"/>
              </a:buClr>
              <a:buSzPts val="1600"/>
              <a:buChar char="•"/>
              <a:defRPr/>
            </a:lvl7pPr>
            <a:lvl8pPr indent="-330200" lvl="7" marL="3657600" rtl="0" algn="l">
              <a:lnSpc>
                <a:spcPct val="90000"/>
              </a:lnSpc>
              <a:spcBef>
                <a:spcPts val="400"/>
              </a:spcBef>
              <a:spcAft>
                <a:spcPts val="0"/>
              </a:spcAft>
              <a:buClr>
                <a:schemeClr val="dk1"/>
              </a:buClr>
              <a:buSzPts val="1600"/>
              <a:buChar char="•"/>
              <a:defRPr/>
            </a:lvl8pPr>
            <a:lvl9pPr indent="-330200" lvl="8" marL="4114800" rtl="0" algn="l">
              <a:lnSpc>
                <a:spcPct val="90000"/>
              </a:lnSpc>
              <a:spcBef>
                <a:spcPts val="400"/>
              </a:spcBef>
              <a:spcAft>
                <a:spcPts val="0"/>
              </a:spcAft>
              <a:buClr>
                <a:schemeClr val="dk1"/>
              </a:buClr>
              <a:buSzPts val="1600"/>
              <a:buChar char="•"/>
              <a:defRPr/>
            </a:lvl9pPr>
          </a:lstStyle>
          <a:p/>
        </p:txBody>
      </p:sp>
      <p:sp>
        <p:nvSpPr>
          <p:cNvPr id="53" name="Google Shape;53;p13"/>
          <p:cNvSpPr txBox="1"/>
          <p:nvPr>
            <p:ph idx="10" type="dt"/>
          </p:nvPr>
        </p:nvSpPr>
        <p:spPr>
          <a:xfrm>
            <a:off x="628650" y="4767264"/>
            <a:ext cx="2057400" cy="273900"/>
          </a:xfrm>
          <a:prstGeom prst="rect">
            <a:avLst/>
          </a:prstGeom>
          <a:noFill/>
          <a:ln>
            <a:noFill/>
          </a:ln>
        </p:spPr>
        <p:txBody>
          <a:bodyPr anchorCtr="0" anchor="ctr" bIns="39550" lIns="79125" spcFirstLastPara="1" rIns="79125" wrap="square" tIns="39550">
            <a:noAutofit/>
          </a:bodyPr>
          <a:lstStyle>
            <a:lvl1pPr lvl="0" rtl="0" algn="l">
              <a:lnSpc>
                <a:spcPct val="100000"/>
              </a:lnSpc>
              <a:spcBef>
                <a:spcPts val="0"/>
              </a:spcBef>
              <a:spcAft>
                <a:spcPts val="0"/>
              </a:spcAft>
              <a:buSzPts val="1200"/>
              <a:buNone/>
              <a:defRPr sz="1200"/>
            </a:lvl1pPr>
            <a:lvl2pPr lvl="1" rtl="0" algn="l">
              <a:lnSpc>
                <a:spcPct val="100000"/>
              </a:lnSpc>
              <a:spcBef>
                <a:spcPts val="0"/>
              </a:spcBef>
              <a:spcAft>
                <a:spcPts val="0"/>
              </a:spcAft>
              <a:buSzPts val="1200"/>
              <a:buNone/>
              <a:defRPr sz="1200"/>
            </a:lvl2pPr>
            <a:lvl3pPr lvl="2" rtl="0" algn="l">
              <a:lnSpc>
                <a:spcPct val="100000"/>
              </a:lnSpc>
              <a:spcBef>
                <a:spcPts val="0"/>
              </a:spcBef>
              <a:spcAft>
                <a:spcPts val="0"/>
              </a:spcAft>
              <a:buSzPts val="1200"/>
              <a:buNone/>
              <a:defRPr sz="1200"/>
            </a:lvl3pPr>
            <a:lvl4pPr lvl="3" rtl="0" algn="l">
              <a:lnSpc>
                <a:spcPct val="100000"/>
              </a:lnSpc>
              <a:spcBef>
                <a:spcPts val="0"/>
              </a:spcBef>
              <a:spcAft>
                <a:spcPts val="0"/>
              </a:spcAft>
              <a:buSzPts val="12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200"/>
              <a:buNone/>
              <a:defRPr sz="1200"/>
            </a:lvl7pPr>
            <a:lvl8pPr lvl="7" rtl="0" algn="l">
              <a:lnSpc>
                <a:spcPct val="100000"/>
              </a:lnSpc>
              <a:spcBef>
                <a:spcPts val="0"/>
              </a:spcBef>
              <a:spcAft>
                <a:spcPts val="0"/>
              </a:spcAft>
              <a:buSzPts val="1200"/>
              <a:buNone/>
              <a:defRPr sz="1200"/>
            </a:lvl8pPr>
            <a:lvl9pPr lvl="8" rtl="0" algn="l">
              <a:lnSpc>
                <a:spcPct val="100000"/>
              </a:lnSpc>
              <a:spcBef>
                <a:spcPts val="0"/>
              </a:spcBef>
              <a:spcAft>
                <a:spcPts val="0"/>
              </a:spcAft>
              <a:buSzPts val="1200"/>
              <a:buNone/>
              <a:defRPr sz="1200"/>
            </a:lvl9pPr>
          </a:lstStyle>
          <a:p/>
        </p:txBody>
      </p:sp>
      <p:sp>
        <p:nvSpPr>
          <p:cNvPr id="54" name="Google Shape;54;p13"/>
          <p:cNvSpPr txBox="1"/>
          <p:nvPr>
            <p:ph idx="11" type="ftr"/>
          </p:nvPr>
        </p:nvSpPr>
        <p:spPr>
          <a:xfrm>
            <a:off x="3028950" y="4767264"/>
            <a:ext cx="3086100" cy="273900"/>
          </a:xfrm>
          <a:prstGeom prst="rect">
            <a:avLst/>
          </a:prstGeom>
          <a:noFill/>
          <a:ln>
            <a:noFill/>
          </a:ln>
        </p:spPr>
        <p:txBody>
          <a:bodyPr anchorCtr="0" anchor="ctr" bIns="39550" lIns="79125" spcFirstLastPara="1" rIns="79125" wrap="square" tIns="39550">
            <a:noAutofit/>
          </a:bodyPr>
          <a:lstStyle>
            <a:lvl1pPr lvl="0" rtl="0" algn="ctr">
              <a:lnSpc>
                <a:spcPct val="100000"/>
              </a:lnSpc>
              <a:spcBef>
                <a:spcPts val="0"/>
              </a:spcBef>
              <a:spcAft>
                <a:spcPts val="0"/>
              </a:spcAft>
              <a:buSzPts val="1200"/>
              <a:buNone/>
              <a:defRPr sz="1200"/>
            </a:lvl1pPr>
            <a:lvl2pPr lvl="1" rtl="0" algn="l">
              <a:lnSpc>
                <a:spcPct val="100000"/>
              </a:lnSpc>
              <a:spcBef>
                <a:spcPts val="0"/>
              </a:spcBef>
              <a:spcAft>
                <a:spcPts val="0"/>
              </a:spcAft>
              <a:buSzPts val="1200"/>
              <a:buNone/>
              <a:defRPr sz="1200"/>
            </a:lvl2pPr>
            <a:lvl3pPr lvl="2" rtl="0" algn="l">
              <a:lnSpc>
                <a:spcPct val="100000"/>
              </a:lnSpc>
              <a:spcBef>
                <a:spcPts val="0"/>
              </a:spcBef>
              <a:spcAft>
                <a:spcPts val="0"/>
              </a:spcAft>
              <a:buSzPts val="1200"/>
              <a:buNone/>
              <a:defRPr sz="1200"/>
            </a:lvl3pPr>
            <a:lvl4pPr lvl="3" rtl="0" algn="l">
              <a:lnSpc>
                <a:spcPct val="100000"/>
              </a:lnSpc>
              <a:spcBef>
                <a:spcPts val="0"/>
              </a:spcBef>
              <a:spcAft>
                <a:spcPts val="0"/>
              </a:spcAft>
              <a:buSzPts val="12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200"/>
              <a:buNone/>
              <a:defRPr sz="1200"/>
            </a:lvl7pPr>
            <a:lvl8pPr lvl="7" rtl="0" algn="l">
              <a:lnSpc>
                <a:spcPct val="100000"/>
              </a:lnSpc>
              <a:spcBef>
                <a:spcPts val="0"/>
              </a:spcBef>
              <a:spcAft>
                <a:spcPts val="0"/>
              </a:spcAft>
              <a:buSzPts val="1200"/>
              <a:buNone/>
              <a:defRPr sz="1200"/>
            </a:lvl8pPr>
            <a:lvl9pPr lvl="8" rtl="0" algn="l">
              <a:lnSpc>
                <a:spcPct val="100000"/>
              </a:lnSpc>
              <a:spcBef>
                <a:spcPts val="0"/>
              </a:spcBef>
              <a:spcAft>
                <a:spcPts val="0"/>
              </a:spcAft>
              <a:buSzPts val="1200"/>
              <a:buNone/>
              <a:defRPr sz="1200"/>
            </a:lvl9pPr>
          </a:lstStyle>
          <a:p/>
        </p:txBody>
      </p:sp>
      <p:sp>
        <p:nvSpPr>
          <p:cNvPr id="55" name="Google Shape;55;p13"/>
          <p:cNvSpPr txBox="1"/>
          <p:nvPr>
            <p:ph idx="12" type="sldNum"/>
          </p:nvPr>
        </p:nvSpPr>
        <p:spPr>
          <a:xfrm>
            <a:off x="6457951" y="4767264"/>
            <a:ext cx="2057400" cy="273900"/>
          </a:xfrm>
          <a:prstGeom prst="rect">
            <a:avLst/>
          </a:prstGeom>
          <a:noFill/>
          <a:ln>
            <a:noFill/>
          </a:ln>
        </p:spPr>
        <p:txBody>
          <a:bodyPr anchorCtr="0" anchor="ctr" bIns="39550" lIns="79125" spcFirstLastPara="1" rIns="79125" wrap="square" tIns="3955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hyperlink" Target="https://newsroom.aaa.com/2019/05/why-arent-americans-plugging-in-to-electric-vehicl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newsroom.aaa.com/2019/05/why-arent-americans-plugging-in-to-electric-vehicles/" TargetMode="External"/><Relationship Id="rId4" Type="http://schemas.openxmlformats.org/officeDocument/2006/relationships/hyperlink" Target="https://www.thisismoney.co.uk/money/cars/article-7686157/New-research-says-cut-age-motorists-reluctant-consider-EV-55-years.html" TargetMode="External"/><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1" Type="http://schemas.openxmlformats.org/officeDocument/2006/relationships/hyperlink" Target="https://cleantechnica.com/2019/04/20/electric-vehicle-incentives-in-8-us-states/" TargetMode="External"/><Relationship Id="rId10" Type="http://schemas.openxmlformats.org/officeDocument/2006/relationships/hyperlink" Target="https://www.theengineer.co.uk/poll-suvs-sports-utility-vehicles/" TargetMode="External"/><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carsalesbase.com/us-car-sales-data/porsche/" TargetMode="External"/><Relationship Id="rId4" Type="http://schemas.openxmlformats.org/officeDocument/2006/relationships/hyperlink" Target="https://afdc.energy.gov/data/search?q=electricity" TargetMode="External"/><Relationship Id="rId9" Type="http://schemas.openxmlformats.org/officeDocument/2006/relationships/hyperlink" Target="https://www.latimes.com/business/autos/story/2019-11-22/auto-show-electric-suvs" TargetMode="External"/><Relationship Id="rId5" Type="http://schemas.openxmlformats.org/officeDocument/2006/relationships/hyperlink" Target="https://www.morgan.edu/Documents/ACADEMICS/CENTERS/NTC/Environmental%20Attributes%20of%20Electric%20Vehicle%20Ownership%20and%20Commuting%20Behavior%20in%20Maryland%20-%20Public%20Policy%20and%20Equity%20Considera.pdf" TargetMode="External"/><Relationship Id="rId6" Type="http://schemas.openxmlformats.org/officeDocument/2006/relationships/hyperlink" Target="https://abcnews.go.com/Business/time-car-companies-wake-women-now-focus-industry/story?id=64087181" TargetMode="External"/><Relationship Id="rId7" Type="http://schemas.openxmlformats.org/officeDocument/2006/relationships/hyperlink" Target="https://www.motor1.com/news/300557/porsche-best-selling-models-2018/" TargetMode="External"/><Relationship Id="rId8" Type="http://schemas.openxmlformats.org/officeDocument/2006/relationships/hyperlink" Target="https://www.caranddriver.com/features/g28829951/full-electric-cars-suvs-201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0" l="0" r="0" t="0"/>
          <a:stretch/>
        </p:blipFill>
        <p:spPr>
          <a:xfrm>
            <a:off x="7939592" y="4616213"/>
            <a:ext cx="1060985" cy="450206"/>
          </a:xfrm>
          <a:prstGeom prst="rect">
            <a:avLst/>
          </a:prstGeom>
          <a:noFill/>
          <a:ln>
            <a:noFill/>
          </a:ln>
        </p:spPr>
      </p:pic>
      <p:pic>
        <p:nvPicPr>
          <p:cNvPr id="61" name="Google Shape;61;p14"/>
          <p:cNvPicPr preferRelativeResize="0"/>
          <p:nvPr/>
        </p:nvPicPr>
        <p:blipFill rotWithShape="1">
          <a:blip r:embed="rId4">
            <a:alphaModFix/>
          </a:blip>
          <a:srcRect b="0" l="0" r="0" t="19717"/>
          <a:stretch/>
        </p:blipFill>
        <p:spPr>
          <a:xfrm>
            <a:off x="0" y="-448902"/>
            <a:ext cx="9143998" cy="4552224"/>
          </a:xfrm>
          <a:prstGeom prst="rect">
            <a:avLst/>
          </a:prstGeom>
          <a:noFill/>
          <a:ln>
            <a:noFill/>
          </a:ln>
        </p:spPr>
      </p:pic>
      <p:sp>
        <p:nvSpPr>
          <p:cNvPr id="62" name="Google Shape;62;p14"/>
          <p:cNvSpPr txBox="1"/>
          <p:nvPr/>
        </p:nvSpPr>
        <p:spPr>
          <a:xfrm>
            <a:off x="2300875" y="2209708"/>
            <a:ext cx="4839000" cy="450300"/>
          </a:xfrm>
          <a:prstGeom prst="rect">
            <a:avLst/>
          </a:prstGeom>
          <a:noFill/>
          <a:ln>
            <a:noFill/>
          </a:ln>
        </p:spPr>
        <p:txBody>
          <a:bodyPr anchorCtr="0" anchor="t"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 sz="1600" u="none" cap="none" strike="noStrike">
                <a:solidFill>
                  <a:srgbClr val="EFEFEF"/>
                </a:solidFill>
                <a:latin typeface="Calibri"/>
                <a:ea typeface="Calibri"/>
                <a:cs typeface="Calibri"/>
                <a:sym typeface="Calibri"/>
              </a:rPr>
              <a:t>ATLytiCS Clean Air Hackathon - December 2019</a:t>
            </a:r>
            <a:endParaRPr b="1" i="0" sz="1600" u="none" cap="none" strike="noStrike">
              <a:solidFill>
                <a:srgbClr val="EFEFE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sz="12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sz="12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sz="12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Calibri"/>
                <a:ea typeface="Calibri"/>
                <a:cs typeface="Calibri"/>
                <a:sym typeface="Calibri"/>
              </a:rPr>
              <a:t>Future of Mobility Team:</a:t>
            </a:r>
            <a:endParaRPr b="1" i="0" sz="1200" u="none" cap="none" strike="noStrike">
              <a:solidFill>
                <a:srgbClr val="000000"/>
              </a:solidFill>
              <a:latin typeface="Arial"/>
              <a:ea typeface="Arial"/>
              <a:cs typeface="Arial"/>
              <a:sym typeface="Arial"/>
            </a:endParaRPr>
          </a:p>
          <a:p>
            <a:pPr indent="0" lvl="0" marL="0" rtl="0" algn="ctr">
              <a:spcBef>
                <a:spcPts val="0"/>
              </a:spcBef>
              <a:spcAft>
                <a:spcPts val="0"/>
              </a:spcAft>
              <a:buClr>
                <a:schemeClr val="dk1"/>
              </a:buClr>
              <a:buSzPts val="900"/>
              <a:buFont typeface="Arial"/>
              <a:buNone/>
            </a:pPr>
            <a:r>
              <a:rPr lang="en" sz="1100">
                <a:solidFill>
                  <a:schemeClr val="dk1"/>
                </a:solidFill>
                <a:latin typeface="Calibri"/>
                <a:ea typeface="Calibri"/>
                <a:cs typeface="Calibri"/>
                <a:sym typeface="Calibri"/>
              </a:rPr>
              <a:t>Jinny Kwon</a:t>
            </a:r>
            <a:r>
              <a:rPr lang="en" sz="1000">
                <a:solidFill>
                  <a:schemeClr val="dk1"/>
                </a:solidFill>
                <a:latin typeface="Calibri"/>
                <a:ea typeface="Calibri"/>
                <a:cs typeface="Calibri"/>
                <a:sym typeface="Calibri"/>
              </a:rPr>
              <a:t>, </a:t>
            </a:r>
            <a:r>
              <a:rPr lang="en" sz="1000">
                <a:solidFill>
                  <a:schemeClr val="dk1"/>
                </a:solidFill>
                <a:highlight>
                  <a:srgbClr val="FFFFFF"/>
                </a:highlight>
                <a:latin typeface="Calibri"/>
                <a:ea typeface="Calibri"/>
                <a:cs typeface="Calibri"/>
                <a:sym typeface="Calibri"/>
              </a:rPr>
              <a:t>jinheekwon710@gmail.com</a:t>
            </a:r>
            <a:endParaRPr sz="10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rPr i="0" lang="en" sz="1100" u="none" cap="none" strike="noStrike">
                <a:latin typeface="Calibri"/>
                <a:ea typeface="Calibri"/>
                <a:cs typeface="Calibri"/>
                <a:sym typeface="Calibri"/>
              </a:rPr>
              <a:t>Ange Ndema</a:t>
            </a:r>
            <a:r>
              <a:rPr i="0" lang="en" sz="1000" u="none" cap="none" strike="noStrike">
                <a:latin typeface="Calibri"/>
                <a:ea typeface="Calibri"/>
                <a:cs typeface="Calibri"/>
                <a:sym typeface="Calibri"/>
              </a:rPr>
              <a:t>, </a:t>
            </a:r>
            <a:r>
              <a:rPr lang="en" sz="1000">
                <a:highlight>
                  <a:srgbClr val="FFFFFF"/>
                </a:highlight>
                <a:latin typeface="Calibri"/>
                <a:ea typeface="Calibri"/>
                <a:cs typeface="Calibri"/>
                <a:sym typeface="Calibri"/>
              </a:rPr>
              <a:t>andemapro@gmail.com</a:t>
            </a:r>
            <a:r>
              <a:rPr i="0" lang="en" sz="1000" u="none" cap="none" strike="noStrike">
                <a:latin typeface="Calibri"/>
                <a:ea typeface="Calibri"/>
                <a:cs typeface="Calibri"/>
                <a:sym typeface="Calibri"/>
              </a:rPr>
              <a:t> </a:t>
            </a:r>
            <a:endParaRPr i="0" sz="10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rPr i="0" lang="en" sz="1100" u="none" cap="none" strike="noStrike">
                <a:latin typeface="Calibri"/>
                <a:ea typeface="Calibri"/>
                <a:cs typeface="Calibri"/>
                <a:sym typeface="Calibri"/>
              </a:rPr>
              <a:t>Charlotte Newman</a:t>
            </a:r>
            <a:r>
              <a:rPr i="0" lang="en" sz="1000" u="none" cap="none" strike="noStrike">
                <a:latin typeface="Calibri"/>
                <a:ea typeface="Calibri"/>
                <a:cs typeface="Calibri"/>
                <a:sym typeface="Calibri"/>
              </a:rPr>
              <a:t>, charlotten22@gmail.com</a:t>
            </a:r>
            <a:endParaRPr i="0" sz="10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rPr i="0" lang="en" sz="1100" u="none" cap="none" strike="noStrike">
                <a:latin typeface="Calibri"/>
                <a:ea typeface="Calibri"/>
                <a:cs typeface="Calibri"/>
                <a:sym typeface="Calibri"/>
              </a:rPr>
              <a:t>Sai Satyashree</a:t>
            </a:r>
            <a:r>
              <a:rPr lang="en" sz="1000">
                <a:latin typeface="Calibri"/>
                <a:ea typeface="Calibri"/>
                <a:cs typeface="Calibri"/>
                <a:sym typeface="Calibri"/>
              </a:rPr>
              <a:t>, </a:t>
            </a:r>
            <a:r>
              <a:rPr lang="en" sz="1000">
                <a:highlight>
                  <a:srgbClr val="FFFFFF"/>
                </a:highlight>
                <a:latin typeface="Calibri"/>
                <a:ea typeface="Calibri"/>
                <a:cs typeface="Calibri"/>
                <a:sym typeface="Calibri"/>
              </a:rPr>
              <a:t>saisatyashreev@gmail.com</a:t>
            </a:r>
            <a:endParaRPr i="0" sz="10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63" name="Google Shape;63;p14"/>
          <p:cNvSpPr txBox="1"/>
          <p:nvPr>
            <p:ph type="title"/>
          </p:nvPr>
        </p:nvSpPr>
        <p:spPr>
          <a:xfrm>
            <a:off x="1578900" y="1416975"/>
            <a:ext cx="5986200" cy="668100"/>
          </a:xfrm>
          <a:prstGeom prst="rect">
            <a:avLst/>
          </a:prstGeom>
          <a:noFill/>
          <a:ln>
            <a:noFill/>
          </a:ln>
        </p:spPr>
        <p:txBody>
          <a:bodyPr anchorCtr="0" anchor="ctr" bIns="39550" lIns="79125" spcFirstLastPara="1" rIns="79125" wrap="square" tIns="39550">
            <a:noAutofit/>
          </a:bodyPr>
          <a:lstStyle/>
          <a:p>
            <a:pPr indent="0" lvl="0" marL="0" rtl="0" algn="ctr">
              <a:lnSpc>
                <a:spcPct val="100000"/>
              </a:lnSpc>
              <a:spcBef>
                <a:spcPts val="0"/>
              </a:spcBef>
              <a:spcAft>
                <a:spcPts val="0"/>
              </a:spcAft>
              <a:buClr>
                <a:srgbClr val="0070C0"/>
              </a:buClr>
              <a:buSzPts val="2600"/>
              <a:buFont typeface="Calibri"/>
              <a:buNone/>
            </a:pPr>
            <a:r>
              <a:rPr b="1" lang="en" sz="2600">
                <a:solidFill>
                  <a:srgbClr val="EFEFEF"/>
                </a:solidFill>
              </a:rPr>
              <a:t>Porsche Electric Vehicle Offering Analysis</a:t>
            </a:r>
            <a:endParaRPr b="1">
              <a:solidFill>
                <a:srgbClr val="EFEFE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3"/>
          <p:cNvSpPr txBox="1"/>
          <p:nvPr/>
        </p:nvSpPr>
        <p:spPr>
          <a:xfrm>
            <a:off x="0" y="-46850"/>
            <a:ext cx="9159900" cy="702600"/>
          </a:xfrm>
          <a:prstGeom prst="rect">
            <a:avLst/>
          </a:prstGeom>
          <a:solidFill>
            <a:srgbClr val="44546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 sz="3000">
                <a:solidFill>
                  <a:srgbClr val="EFEFEF"/>
                </a:solidFill>
                <a:latin typeface="Calibri"/>
                <a:ea typeface="Calibri"/>
                <a:cs typeface="Calibri"/>
                <a:sym typeface="Calibri"/>
              </a:rPr>
              <a:t>Target Consumer - Demographics</a:t>
            </a:r>
            <a:endParaRPr b="1" sz="4400">
              <a:solidFill>
                <a:srgbClr val="EFEFEF"/>
              </a:solidFill>
              <a:latin typeface="Calibri"/>
              <a:ea typeface="Calibri"/>
              <a:cs typeface="Calibri"/>
              <a:sym typeface="Calibri"/>
            </a:endParaRPr>
          </a:p>
        </p:txBody>
      </p:sp>
      <p:sp>
        <p:nvSpPr>
          <p:cNvPr id="217" name="Google Shape;217;p23"/>
          <p:cNvSpPr txBox="1"/>
          <p:nvPr/>
        </p:nvSpPr>
        <p:spPr>
          <a:xfrm>
            <a:off x="148650" y="4665700"/>
            <a:ext cx="41637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latin typeface="Calibri"/>
                <a:ea typeface="Calibri"/>
                <a:cs typeface="Calibri"/>
                <a:sym typeface="Calibri"/>
              </a:rPr>
              <a:t>This data is from research performed on a sample of US - Maryland</a:t>
            </a:r>
            <a:endParaRPr i="1" sz="1100">
              <a:latin typeface="Calibri"/>
              <a:ea typeface="Calibri"/>
              <a:cs typeface="Calibri"/>
              <a:sym typeface="Calibri"/>
            </a:endParaRPr>
          </a:p>
        </p:txBody>
      </p:sp>
      <p:grpSp>
        <p:nvGrpSpPr>
          <p:cNvPr id="218" name="Google Shape;218;p23"/>
          <p:cNvGrpSpPr/>
          <p:nvPr/>
        </p:nvGrpSpPr>
        <p:grpSpPr>
          <a:xfrm>
            <a:off x="93150" y="1436225"/>
            <a:ext cx="4003888" cy="2506725"/>
            <a:chOff x="93150" y="750425"/>
            <a:chExt cx="4003888" cy="2506725"/>
          </a:xfrm>
        </p:grpSpPr>
        <p:pic>
          <p:nvPicPr>
            <p:cNvPr id="219" name="Google Shape;219;p23"/>
            <p:cNvPicPr preferRelativeResize="0"/>
            <p:nvPr/>
          </p:nvPicPr>
          <p:blipFill rotWithShape="1">
            <a:blip r:embed="rId3">
              <a:alphaModFix/>
            </a:blip>
            <a:srcRect b="2774" l="4165" r="2017" t="16102"/>
            <a:stretch/>
          </p:blipFill>
          <p:spPr>
            <a:xfrm>
              <a:off x="243800" y="1431000"/>
              <a:ext cx="3289325" cy="1826150"/>
            </a:xfrm>
            <a:prstGeom prst="rect">
              <a:avLst/>
            </a:prstGeom>
            <a:noFill/>
            <a:ln>
              <a:noFill/>
            </a:ln>
          </p:spPr>
        </p:pic>
        <p:sp>
          <p:nvSpPr>
            <p:cNvPr id="220" name="Google Shape;220;p23"/>
            <p:cNvSpPr txBox="1"/>
            <p:nvPr/>
          </p:nvSpPr>
          <p:spPr>
            <a:xfrm>
              <a:off x="93150" y="750425"/>
              <a:ext cx="3921300" cy="58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Calibri"/>
                  <a:ea typeface="Calibri"/>
                  <a:cs typeface="Calibri"/>
                  <a:sym typeface="Calibri"/>
                </a:rPr>
                <a:t>People with an annual income of &gt;$100,000 are more likely to buy EVs. </a:t>
              </a:r>
              <a:endParaRPr b="1" sz="1300">
                <a:latin typeface="Calibri"/>
                <a:ea typeface="Calibri"/>
                <a:cs typeface="Calibri"/>
                <a:sym typeface="Calibri"/>
              </a:endParaRPr>
            </a:p>
          </p:txBody>
        </p:sp>
        <p:sp>
          <p:nvSpPr>
            <p:cNvPr id="221" name="Google Shape;221;p23"/>
            <p:cNvSpPr txBox="1"/>
            <p:nvPr/>
          </p:nvSpPr>
          <p:spPr>
            <a:xfrm>
              <a:off x="1947238" y="1479100"/>
              <a:ext cx="2149800" cy="17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Annual household income</a:t>
              </a:r>
              <a:endParaRPr sz="1000">
                <a:latin typeface="Calibri"/>
                <a:ea typeface="Calibri"/>
                <a:cs typeface="Calibri"/>
                <a:sym typeface="Calibri"/>
              </a:endParaRPr>
            </a:p>
          </p:txBody>
        </p:sp>
      </p:grpSp>
      <p:grpSp>
        <p:nvGrpSpPr>
          <p:cNvPr id="222" name="Google Shape;222;p23"/>
          <p:cNvGrpSpPr/>
          <p:nvPr/>
        </p:nvGrpSpPr>
        <p:grpSpPr>
          <a:xfrm>
            <a:off x="4312332" y="771725"/>
            <a:ext cx="4653768" cy="4295575"/>
            <a:chOff x="4312332" y="771725"/>
            <a:chExt cx="4653768" cy="4295575"/>
          </a:xfrm>
        </p:grpSpPr>
        <p:grpSp>
          <p:nvGrpSpPr>
            <p:cNvPr id="223" name="Google Shape;223;p23"/>
            <p:cNvGrpSpPr/>
            <p:nvPr/>
          </p:nvGrpSpPr>
          <p:grpSpPr>
            <a:xfrm>
              <a:off x="4312332" y="771725"/>
              <a:ext cx="4653768" cy="4295575"/>
              <a:chOff x="4312332" y="771725"/>
              <a:chExt cx="4653768" cy="4295575"/>
            </a:xfrm>
          </p:grpSpPr>
          <p:grpSp>
            <p:nvGrpSpPr>
              <p:cNvPr id="224" name="Google Shape;224;p23"/>
              <p:cNvGrpSpPr/>
              <p:nvPr/>
            </p:nvGrpSpPr>
            <p:grpSpPr>
              <a:xfrm>
                <a:off x="4312332" y="771725"/>
                <a:ext cx="4653768" cy="2549299"/>
                <a:chOff x="4159932" y="695525"/>
                <a:chExt cx="4653768" cy="2549299"/>
              </a:xfrm>
            </p:grpSpPr>
            <p:sp>
              <p:nvSpPr>
                <p:cNvPr id="225" name="Google Shape;225;p23"/>
                <p:cNvSpPr txBox="1"/>
                <p:nvPr/>
              </p:nvSpPr>
              <p:spPr>
                <a:xfrm>
                  <a:off x="4572000" y="695525"/>
                  <a:ext cx="42417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Calibri"/>
                      <a:ea typeface="Calibri"/>
                      <a:cs typeface="Calibri"/>
                      <a:sym typeface="Calibri"/>
                    </a:rPr>
                    <a:t>Approximately 80% of the EV customers in Maryland are married, and 45% have 3+ household members.</a:t>
                  </a:r>
                  <a:endParaRPr b="1" sz="1300">
                    <a:latin typeface="Calibri"/>
                    <a:ea typeface="Calibri"/>
                    <a:cs typeface="Calibri"/>
                    <a:sym typeface="Calibri"/>
                  </a:endParaRPr>
                </a:p>
                <a:p>
                  <a:pPr indent="0" lvl="0" marL="0" rtl="0" algn="l">
                    <a:spcBef>
                      <a:spcPts val="0"/>
                    </a:spcBef>
                    <a:spcAft>
                      <a:spcPts val="0"/>
                    </a:spcAft>
                    <a:buNone/>
                  </a:pPr>
                  <a:r>
                    <a:t/>
                  </a:r>
                  <a:endParaRPr/>
                </a:p>
              </p:txBody>
            </p:sp>
            <p:pic>
              <p:nvPicPr>
                <p:cNvPr id="226" name="Google Shape;226;p23"/>
                <p:cNvPicPr preferRelativeResize="0"/>
                <p:nvPr/>
              </p:nvPicPr>
              <p:blipFill rotWithShape="1">
                <a:blip r:embed="rId4">
                  <a:alphaModFix/>
                </a:blip>
                <a:srcRect b="2774" l="2031" r="2603" t="16102"/>
                <a:stretch/>
              </p:blipFill>
              <p:spPr>
                <a:xfrm>
                  <a:off x="4495800" y="1192025"/>
                  <a:ext cx="3739775" cy="1476375"/>
                </a:xfrm>
                <a:prstGeom prst="rect">
                  <a:avLst/>
                </a:prstGeom>
                <a:noFill/>
                <a:ln>
                  <a:noFill/>
                </a:ln>
              </p:spPr>
            </p:pic>
            <p:sp>
              <p:nvSpPr>
                <p:cNvPr id="227" name="Google Shape;227;p23"/>
                <p:cNvSpPr txBox="1"/>
                <p:nvPr/>
              </p:nvSpPr>
              <p:spPr>
                <a:xfrm>
                  <a:off x="5607863" y="2617975"/>
                  <a:ext cx="2149800" cy="17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 EV customers</a:t>
                  </a:r>
                  <a:endParaRPr sz="1000">
                    <a:latin typeface="Calibri"/>
                    <a:ea typeface="Calibri"/>
                    <a:cs typeface="Calibri"/>
                    <a:sym typeface="Calibri"/>
                  </a:endParaRPr>
                </a:p>
              </p:txBody>
            </p:sp>
            <p:sp>
              <p:nvSpPr>
                <p:cNvPr id="228" name="Google Shape;228;p23"/>
                <p:cNvSpPr txBox="1"/>
                <p:nvPr/>
              </p:nvSpPr>
              <p:spPr>
                <a:xfrm rot="-5400000">
                  <a:off x="3395682" y="2207574"/>
                  <a:ext cx="18015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highlight>
                        <a:srgbClr val="FFFFFF"/>
                      </a:highlight>
                      <a:latin typeface="Calibri"/>
                      <a:ea typeface="Calibri"/>
                      <a:cs typeface="Calibri"/>
                      <a:sym typeface="Calibri"/>
                    </a:rPr>
                    <a:t>Marital Status</a:t>
                  </a:r>
                  <a:endParaRPr sz="1000">
                    <a:highlight>
                      <a:srgbClr val="FFFFFF"/>
                    </a:highlight>
                    <a:latin typeface="Calibri"/>
                    <a:ea typeface="Calibri"/>
                    <a:cs typeface="Calibri"/>
                    <a:sym typeface="Calibri"/>
                  </a:endParaRPr>
                </a:p>
              </p:txBody>
            </p:sp>
          </p:grpSp>
          <p:sp>
            <p:nvSpPr>
              <p:cNvPr id="229" name="Google Shape;229;p23"/>
              <p:cNvSpPr txBox="1"/>
              <p:nvPr/>
            </p:nvSpPr>
            <p:spPr>
              <a:xfrm rot="-5400000">
                <a:off x="3610957" y="3939512"/>
                <a:ext cx="18015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highlight>
                      <a:srgbClr val="FFFFFF"/>
                    </a:highlight>
                    <a:latin typeface="Calibri"/>
                    <a:ea typeface="Calibri"/>
                    <a:cs typeface="Calibri"/>
                    <a:sym typeface="Calibri"/>
                  </a:rPr>
                  <a:t>Household Size</a:t>
                </a:r>
                <a:endParaRPr sz="1000">
                  <a:highlight>
                    <a:srgbClr val="FFFFFF"/>
                  </a:highlight>
                  <a:latin typeface="Calibri"/>
                  <a:ea typeface="Calibri"/>
                  <a:cs typeface="Calibri"/>
                  <a:sym typeface="Calibri"/>
                </a:endParaRPr>
              </a:p>
            </p:txBody>
          </p:sp>
          <p:sp>
            <p:nvSpPr>
              <p:cNvPr id="230" name="Google Shape;230;p23"/>
              <p:cNvSpPr txBox="1"/>
              <p:nvPr/>
            </p:nvSpPr>
            <p:spPr>
              <a:xfrm>
                <a:off x="5607863" y="4889400"/>
                <a:ext cx="2149800" cy="17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 EV customers</a:t>
                </a:r>
                <a:endParaRPr sz="1000">
                  <a:latin typeface="Calibri"/>
                  <a:ea typeface="Calibri"/>
                  <a:cs typeface="Calibri"/>
                  <a:sym typeface="Calibri"/>
                </a:endParaRPr>
              </a:p>
            </p:txBody>
          </p:sp>
        </p:grpSp>
        <p:pic>
          <p:nvPicPr>
            <p:cNvPr id="231" name="Google Shape;231;p23"/>
            <p:cNvPicPr preferRelativeResize="0"/>
            <p:nvPr/>
          </p:nvPicPr>
          <p:blipFill rotWithShape="1">
            <a:blip r:embed="rId5">
              <a:alphaModFix/>
            </a:blip>
            <a:srcRect b="0" l="1771" r="2479" t="4039"/>
            <a:stretch/>
          </p:blipFill>
          <p:spPr>
            <a:xfrm>
              <a:off x="4827425" y="3128875"/>
              <a:ext cx="3690800" cy="1680000"/>
            </a:xfrm>
            <a:prstGeom prst="rect">
              <a:avLst/>
            </a:prstGeom>
            <a:noFill/>
            <a:ln cap="flat" cmpd="sng" w="9525">
              <a:solidFill>
                <a:srgbClr val="FFFFFF"/>
              </a:solidFill>
              <a:prstDash val="solid"/>
              <a:round/>
              <a:headEnd len="sm" w="sm" type="none"/>
              <a:tailEnd len="sm" w="sm" type="none"/>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4"/>
          <p:cNvSpPr txBox="1"/>
          <p:nvPr/>
        </p:nvSpPr>
        <p:spPr>
          <a:xfrm>
            <a:off x="0" y="-46850"/>
            <a:ext cx="9159900" cy="702600"/>
          </a:xfrm>
          <a:prstGeom prst="rect">
            <a:avLst/>
          </a:prstGeom>
          <a:solidFill>
            <a:srgbClr val="44546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 sz="3000">
                <a:solidFill>
                  <a:srgbClr val="EFEFEF"/>
                </a:solidFill>
                <a:latin typeface="Calibri"/>
                <a:ea typeface="Calibri"/>
                <a:cs typeface="Calibri"/>
                <a:sym typeface="Calibri"/>
              </a:rPr>
              <a:t>Target Consumer - Demographics</a:t>
            </a:r>
            <a:endParaRPr b="1" sz="4400">
              <a:solidFill>
                <a:srgbClr val="EFEFEF"/>
              </a:solidFill>
              <a:latin typeface="Calibri"/>
              <a:ea typeface="Calibri"/>
              <a:cs typeface="Calibri"/>
              <a:sym typeface="Calibri"/>
            </a:endParaRPr>
          </a:p>
        </p:txBody>
      </p:sp>
      <p:pic>
        <p:nvPicPr>
          <p:cNvPr id="237" name="Google Shape;237;p24"/>
          <p:cNvPicPr preferRelativeResize="0"/>
          <p:nvPr/>
        </p:nvPicPr>
        <p:blipFill rotWithShape="1">
          <a:blip r:embed="rId3">
            <a:alphaModFix/>
          </a:blip>
          <a:srcRect b="1922" l="1534" r="1949" t="16250"/>
          <a:stretch/>
        </p:blipFill>
        <p:spPr>
          <a:xfrm>
            <a:off x="156950" y="1610475"/>
            <a:ext cx="4095949" cy="1771500"/>
          </a:xfrm>
          <a:prstGeom prst="rect">
            <a:avLst/>
          </a:prstGeom>
          <a:noFill/>
          <a:ln>
            <a:noFill/>
          </a:ln>
        </p:spPr>
      </p:pic>
      <p:sp>
        <p:nvSpPr>
          <p:cNvPr id="238" name="Google Shape;238;p24"/>
          <p:cNvSpPr txBox="1"/>
          <p:nvPr/>
        </p:nvSpPr>
        <p:spPr>
          <a:xfrm>
            <a:off x="367475" y="1174400"/>
            <a:ext cx="3834000" cy="6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Calibri"/>
                <a:ea typeface="Calibri"/>
                <a:cs typeface="Calibri"/>
                <a:sym typeface="Calibri"/>
              </a:rPr>
              <a:t>Currently, the majority of EV customers are</a:t>
            </a:r>
            <a:r>
              <a:rPr b="1" lang="en" sz="1300">
                <a:solidFill>
                  <a:schemeClr val="dk1"/>
                </a:solidFill>
                <a:latin typeface="Calibri"/>
                <a:ea typeface="Calibri"/>
                <a:cs typeface="Calibri"/>
                <a:sym typeface="Calibri"/>
              </a:rPr>
              <a:t> aged 50 and above.</a:t>
            </a:r>
            <a:endParaRPr b="1" sz="1300">
              <a:latin typeface="Calibri"/>
              <a:ea typeface="Calibri"/>
              <a:cs typeface="Calibri"/>
              <a:sym typeface="Calibri"/>
            </a:endParaRPr>
          </a:p>
        </p:txBody>
      </p:sp>
      <p:sp>
        <p:nvSpPr>
          <p:cNvPr id="239" name="Google Shape;239;p24"/>
          <p:cNvSpPr txBox="1"/>
          <p:nvPr/>
        </p:nvSpPr>
        <p:spPr>
          <a:xfrm>
            <a:off x="460675" y="3320875"/>
            <a:ext cx="3834000" cy="8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Calibri"/>
                <a:ea typeface="Calibri"/>
                <a:cs typeface="Calibri"/>
                <a:sym typeface="Calibri"/>
              </a:rPr>
              <a:t>But, studies show that millennials have been increasing significantly among the EV customer base (</a:t>
            </a:r>
            <a:r>
              <a:rPr b="1" lang="en" sz="1300" u="sng">
                <a:solidFill>
                  <a:schemeClr val="hlink"/>
                </a:solidFill>
                <a:latin typeface="Calibri"/>
                <a:ea typeface="Calibri"/>
                <a:cs typeface="Calibri"/>
                <a:sym typeface="Calibri"/>
                <a:hlinkClick r:id="rId4"/>
              </a:rPr>
              <a:t>AAA</a:t>
            </a:r>
            <a:r>
              <a:rPr b="1" lang="en" sz="1300">
                <a:solidFill>
                  <a:schemeClr val="dk1"/>
                </a:solidFill>
                <a:latin typeface="Calibri"/>
                <a:ea typeface="Calibri"/>
                <a:cs typeface="Calibri"/>
                <a:sym typeface="Calibri"/>
              </a:rPr>
              <a:t>). </a:t>
            </a:r>
            <a:endParaRPr b="1" sz="1300">
              <a:latin typeface="Calibri"/>
              <a:ea typeface="Calibri"/>
              <a:cs typeface="Calibri"/>
              <a:sym typeface="Calibri"/>
            </a:endParaRPr>
          </a:p>
        </p:txBody>
      </p:sp>
      <p:graphicFrame>
        <p:nvGraphicFramePr>
          <p:cNvPr id="240" name="Google Shape;240;p24"/>
          <p:cNvGraphicFramePr/>
          <p:nvPr/>
        </p:nvGraphicFramePr>
        <p:xfrm>
          <a:off x="4860638" y="1838400"/>
          <a:ext cx="3000000" cy="3000000"/>
        </p:xfrm>
        <a:graphic>
          <a:graphicData uri="http://schemas.openxmlformats.org/drawingml/2006/table">
            <a:tbl>
              <a:tblPr>
                <a:noFill/>
                <a:tableStyleId>{78DB1CB2-350C-46B8-BF28-4C8268574003}</a:tableStyleId>
              </a:tblPr>
              <a:tblGrid>
                <a:gridCol w="2043250"/>
                <a:gridCol w="1600025"/>
              </a:tblGrid>
              <a:tr h="238650">
                <a:tc>
                  <a:txBody>
                    <a:bodyPr/>
                    <a:lstStyle/>
                    <a:p>
                      <a:pPr indent="0" lvl="0" marL="0" rtl="0" algn="l">
                        <a:spcBef>
                          <a:spcPts val="0"/>
                        </a:spcBef>
                        <a:spcAft>
                          <a:spcPts val="0"/>
                        </a:spcAft>
                        <a:buNone/>
                      </a:pPr>
                      <a:r>
                        <a:rPr b="1" lang="en" sz="1100">
                          <a:solidFill>
                            <a:srgbClr val="F3F3F3"/>
                          </a:solidFill>
                        </a:rPr>
                        <a:t>Chevy Bolt</a:t>
                      </a:r>
                      <a:endParaRPr b="1" sz="1100">
                        <a:solidFill>
                          <a:srgbClr val="F3F3F3"/>
                        </a:solidFill>
                      </a:endParaRPr>
                    </a:p>
                  </a:txBody>
                  <a:tcPr marT="91425" marB="91425" marR="91425" marL="91425">
                    <a:solidFill>
                      <a:srgbClr val="44546A"/>
                    </a:solidFill>
                  </a:tcPr>
                </a:tc>
                <a:tc>
                  <a:txBody>
                    <a:bodyPr/>
                    <a:lstStyle/>
                    <a:p>
                      <a:pPr indent="0" lvl="0" marL="0" rtl="0" algn="l">
                        <a:spcBef>
                          <a:spcPts val="0"/>
                        </a:spcBef>
                        <a:spcAft>
                          <a:spcPts val="0"/>
                        </a:spcAft>
                        <a:buNone/>
                      </a:pPr>
                      <a:r>
                        <a:rPr b="1" lang="en" sz="1100">
                          <a:solidFill>
                            <a:srgbClr val="F3F3F3"/>
                          </a:solidFill>
                        </a:rPr>
                        <a:t>Tesla Model 3</a:t>
                      </a:r>
                      <a:endParaRPr b="1" sz="1100">
                        <a:solidFill>
                          <a:srgbClr val="F3F3F3"/>
                        </a:solidFill>
                      </a:endParaRPr>
                    </a:p>
                  </a:txBody>
                  <a:tcPr marT="91425" marB="91425" marR="91425" marL="91425">
                    <a:solidFill>
                      <a:srgbClr val="44546A"/>
                    </a:solidFill>
                  </a:tcPr>
                </a:tc>
              </a:tr>
              <a:tr h="238650">
                <a:tc>
                  <a:txBody>
                    <a:bodyPr/>
                    <a:lstStyle/>
                    <a:p>
                      <a:pPr indent="0" lvl="0" marL="0" rtl="0" algn="l">
                        <a:spcBef>
                          <a:spcPts val="0"/>
                        </a:spcBef>
                        <a:spcAft>
                          <a:spcPts val="0"/>
                        </a:spcAft>
                        <a:buNone/>
                      </a:pPr>
                      <a:r>
                        <a:rPr lang="en" sz="1100"/>
                        <a:t>52% male, 48% female</a:t>
                      </a:r>
                      <a:endParaRPr sz="1100"/>
                    </a:p>
                  </a:txBody>
                  <a:tcPr marT="91425" marB="91425" marR="91425" marL="91425"/>
                </a:tc>
                <a:tc>
                  <a:txBody>
                    <a:bodyPr/>
                    <a:lstStyle/>
                    <a:p>
                      <a:pPr indent="0" lvl="0" marL="0" rtl="0" algn="l">
                        <a:spcBef>
                          <a:spcPts val="0"/>
                        </a:spcBef>
                        <a:spcAft>
                          <a:spcPts val="0"/>
                        </a:spcAft>
                        <a:buNone/>
                      </a:pPr>
                      <a:r>
                        <a:rPr lang="en" sz="1100"/>
                        <a:t>65% male</a:t>
                      </a:r>
                      <a:endParaRPr sz="1100"/>
                    </a:p>
                  </a:txBody>
                  <a:tcPr marT="91425" marB="91425" marR="91425" marL="91425"/>
                </a:tc>
              </a:tr>
              <a:tr h="238650">
                <a:tc>
                  <a:txBody>
                    <a:bodyPr/>
                    <a:lstStyle/>
                    <a:p>
                      <a:pPr indent="0" lvl="0" marL="0" rtl="0" algn="l">
                        <a:spcBef>
                          <a:spcPts val="0"/>
                        </a:spcBef>
                        <a:spcAft>
                          <a:spcPts val="0"/>
                        </a:spcAft>
                        <a:buNone/>
                      </a:pPr>
                      <a:r>
                        <a:rPr lang="en" sz="1100"/>
                        <a:t>Millennials 18-34</a:t>
                      </a:r>
                      <a:endParaRPr sz="1100"/>
                    </a:p>
                  </a:txBody>
                  <a:tcPr marT="91425" marB="91425" marR="91425" marL="91425"/>
                </a:tc>
                <a:tc>
                  <a:txBody>
                    <a:bodyPr/>
                    <a:lstStyle/>
                    <a:p>
                      <a:pPr indent="0" lvl="0" marL="0" rtl="0" algn="l">
                        <a:spcBef>
                          <a:spcPts val="0"/>
                        </a:spcBef>
                        <a:spcAft>
                          <a:spcPts val="0"/>
                        </a:spcAft>
                        <a:buNone/>
                      </a:pPr>
                      <a:r>
                        <a:rPr lang="en" sz="1100"/>
                        <a:t>Millennials</a:t>
                      </a:r>
                      <a:r>
                        <a:rPr lang="en" sz="1100"/>
                        <a:t> 18-34</a:t>
                      </a:r>
                      <a:endParaRPr sz="1100"/>
                    </a:p>
                  </a:txBody>
                  <a:tcPr marT="91425" marB="91425" marR="91425" marL="91425"/>
                </a:tc>
              </a:tr>
              <a:tr h="238650">
                <a:tc>
                  <a:txBody>
                    <a:bodyPr/>
                    <a:lstStyle/>
                    <a:p>
                      <a:pPr indent="0" lvl="0" marL="0" rtl="0" algn="l">
                        <a:spcBef>
                          <a:spcPts val="0"/>
                        </a:spcBef>
                        <a:spcAft>
                          <a:spcPts val="0"/>
                        </a:spcAft>
                        <a:buNone/>
                      </a:pPr>
                      <a:r>
                        <a:rPr lang="en" sz="1100"/>
                        <a:t>53% married</a:t>
                      </a:r>
                      <a:endParaRPr sz="1100"/>
                    </a:p>
                  </a:txBody>
                  <a:tcPr marT="91425" marB="91425" marR="91425" marL="91425"/>
                </a:tc>
                <a:tc>
                  <a:txBody>
                    <a:bodyPr/>
                    <a:lstStyle/>
                    <a:p>
                      <a:pPr indent="0" lvl="0" marL="0" rtl="0" algn="l">
                        <a:spcBef>
                          <a:spcPts val="0"/>
                        </a:spcBef>
                        <a:spcAft>
                          <a:spcPts val="0"/>
                        </a:spcAft>
                        <a:buNone/>
                      </a:pPr>
                      <a:r>
                        <a:rPr lang="en" sz="1100"/>
                        <a:t>71% married</a:t>
                      </a:r>
                      <a:endParaRPr sz="1100"/>
                    </a:p>
                  </a:txBody>
                  <a:tcPr marT="91425" marB="91425" marR="91425" marL="91425"/>
                </a:tc>
              </a:tr>
              <a:tr h="238650">
                <a:tc>
                  <a:txBody>
                    <a:bodyPr/>
                    <a:lstStyle/>
                    <a:p>
                      <a:pPr indent="0" lvl="0" marL="0" rtl="0" algn="l">
                        <a:spcBef>
                          <a:spcPts val="0"/>
                        </a:spcBef>
                        <a:spcAft>
                          <a:spcPts val="0"/>
                        </a:spcAft>
                        <a:buNone/>
                      </a:pPr>
                      <a:r>
                        <a:rPr lang="en" sz="1100"/>
                        <a:t>Mean HHI is $67,630</a:t>
                      </a:r>
                      <a:endParaRPr sz="1100"/>
                    </a:p>
                  </a:txBody>
                  <a:tcPr marT="91425" marB="91425" marR="91425" marL="91425"/>
                </a:tc>
                <a:tc>
                  <a:txBody>
                    <a:bodyPr/>
                    <a:lstStyle/>
                    <a:p>
                      <a:pPr indent="0" lvl="0" marL="0" rtl="0" algn="l">
                        <a:spcBef>
                          <a:spcPts val="0"/>
                        </a:spcBef>
                        <a:spcAft>
                          <a:spcPts val="0"/>
                        </a:spcAft>
                        <a:buNone/>
                      </a:pPr>
                      <a:r>
                        <a:rPr lang="en" sz="1100"/>
                        <a:t>Mean HHI is $102,040</a:t>
                      </a:r>
                      <a:endParaRPr sz="1100"/>
                    </a:p>
                  </a:txBody>
                  <a:tcPr marT="91425" marB="91425" marR="91425" marL="91425"/>
                </a:tc>
              </a:tr>
            </a:tbl>
          </a:graphicData>
        </a:graphic>
      </p:graphicFrame>
      <p:sp>
        <p:nvSpPr>
          <p:cNvPr id="241" name="Google Shape;241;p24"/>
          <p:cNvSpPr txBox="1"/>
          <p:nvPr/>
        </p:nvSpPr>
        <p:spPr>
          <a:xfrm>
            <a:off x="4658575" y="1176700"/>
            <a:ext cx="4244100" cy="6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Calibri"/>
                <a:ea typeface="Calibri"/>
                <a:cs typeface="Calibri"/>
                <a:sym typeface="Calibri"/>
              </a:rPr>
              <a:t>This data is consistent with the demographics of both Chevy Bolt and Tesla Model 3 consumers. </a:t>
            </a:r>
            <a:endParaRPr b="1" sz="1300">
              <a:latin typeface="Calibri"/>
              <a:ea typeface="Calibri"/>
              <a:cs typeface="Calibri"/>
              <a:sym typeface="Calibri"/>
            </a:endParaRPr>
          </a:p>
        </p:txBody>
      </p:sp>
      <p:sp>
        <p:nvSpPr>
          <p:cNvPr id="242" name="Google Shape;242;p24"/>
          <p:cNvSpPr/>
          <p:nvPr/>
        </p:nvSpPr>
        <p:spPr>
          <a:xfrm>
            <a:off x="6667500" y="1701650"/>
            <a:ext cx="2064600" cy="2033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txBox="1"/>
          <p:nvPr/>
        </p:nvSpPr>
        <p:spPr>
          <a:xfrm>
            <a:off x="4784650" y="3963650"/>
            <a:ext cx="4095900" cy="6243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Women account for 62% of new car sales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Audi’s Q3 (SUV) - 40% women, 65% of Q3 sales</a:t>
            </a:r>
            <a:endParaRPr/>
          </a:p>
        </p:txBody>
      </p:sp>
      <p:sp>
        <p:nvSpPr>
          <p:cNvPr id="244" name="Google Shape;244;p24"/>
          <p:cNvSpPr txBox="1"/>
          <p:nvPr/>
        </p:nvSpPr>
        <p:spPr>
          <a:xfrm>
            <a:off x="83725" y="4804150"/>
            <a:ext cx="8983200" cy="2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*To optimize the market strategy we recommend collecting demographic data on Porsche consumers and the target market.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8" name="Shape 248"/>
        <p:cNvGrpSpPr/>
        <p:nvPr/>
      </p:nvGrpSpPr>
      <p:grpSpPr>
        <a:xfrm>
          <a:off x="0" y="0"/>
          <a:ext cx="0" cy="0"/>
          <a:chOff x="0" y="0"/>
          <a:chExt cx="0" cy="0"/>
        </a:xfrm>
      </p:grpSpPr>
      <p:sp>
        <p:nvSpPr>
          <p:cNvPr id="249" name="Google Shape;249;p25"/>
          <p:cNvSpPr txBox="1"/>
          <p:nvPr/>
        </p:nvSpPr>
        <p:spPr>
          <a:xfrm>
            <a:off x="0" y="-46850"/>
            <a:ext cx="9159900" cy="702600"/>
          </a:xfrm>
          <a:prstGeom prst="rect">
            <a:avLst/>
          </a:prstGeom>
          <a:solidFill>
            <a:srgbClr val="44546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 sz="3000">
                <a:solidFill>
                  <a:srgbClr val="EFEFEF"/>
                </a:solidFill>
                <a:latin typeface="Calibri"/>
                <a:ea typeface="Calibri"/>
                <a:cs typeface="Calibri"/>
                <a:sym typeface="Calibri"/>
              </a:rPr>
              <a:t>Target Consumer - Demographics</a:t>
            </a:r>
            <a:endParaRPr b="1" sz="4400">
              <a:solidFill>
                <a:srgbClr val="EFEFEF"/>
              </a:solidFill>
              <a:latin typeface="Calibri"/>
              <a:ea typeface="Calibri"/>
              <a:cs typeface="Calibri"/>
              <a:sym typeface="Calibri"/>
            </a:endParaRPr>
          </a:p>
        </p:txBody>
      </p:sp>
      <p:grpSp>
        <p:nvGrpSpPr>
          <p:cNvPr id="250" name="Google Shape;250;p25"/>
          <p:cNvGrpSpPr/>
          <p:nvPr/>
        </p:nvGrpSpPr>
        <p:grpSpPr>
          <a:xfrm>
            <a:off x="392550" y="1308800"/>
            <a:ext cx="8358900" cy="1997600"/>
            <a:chOff x="513850" y="3139300"/>
            <a:chExt cx="8358900" cy="1997600"/>
          </a:xfrm>
        </p:grpSpPr>
        <p:grpSp>
          <p:nvGrpSpPr>
            <p:cNvPr id="251" name="Google Shape;251;p25"/>
            <p:cNvGrpSpPr/>
            <p:nvPr/>
          </p:nvGrpSpPr>
          <p:grpSpPr>
            <a:xfrm>
              <a:off x="4082900" y="3139300"/>
              <a:ext cx="4789850" cy="1997599"/>
              <a:chOff x="-148750" y="3139300"/>
              <a:chExt cx="4789850" cy="1997599"/>
            </a:xfrm>
          </p:grpSpPr>
          <p:pic>
            <p:nvPicPr>
              <p:cNvPr id="252" name="Google Shape;252;p25" title="Points scored"/>
              <p:cNvPicPr preferRelativeResize="0"/>
              <p:nvPr/>
            </p:nvPicPr>
            <p:blipFill rotWithShape="1">
              <a:blip r:embed="rId3">
                <a:alphaModFix/>
              </a:blip>
              <a:srcRect b="0" l="19650" r="14163" t="11142"/>
              <a:stretch/>
            </p:blipFill>
            <p:spPr>
              <a:xfrm>
                <a:off x="1770325" y="3139300"/>
                <a:ext cx="2870775" cy="1997599"/>
              </a:xfrm>
              <a:prstGeom prst="rect">
                <a:avLst/>
              </a:prstGeom>
              <a:noFill/>
              <a:ln>
                <a:noFill/>
              </a:ln>
            </p:spPr>
          </p:pic>
          <p:sp>
            <p:nvSpPr>
              <p:cNvPr id="253" name="Google Shape;253;p25"/>
              <p:cNvSpPr txBox="1"/>
              <p:nvPr/>
            </p:nvSpPr>
            <p:spPr>
              <a:xfrm>
                <a:off x="6750" y="3139300"/>
                <a:ext cx="2149800" cy="34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Environmental concerns</a:t>
                </a:r>
                <a:endParaRPr sz="1000">
                  <a:latin typeface="Calibri"/>
                  <a:ea typeface="Calibri"/>
                  <a:cs typeface="Calibri"/>
                  <a:sym typeface="Calibri"/>
                </a:endParaRPr>
              </a:p>
            </p:txBody>
          </p:sp>
          <p:sp>
            <p:nvSpPr>
              <p:cNvPr id="254" name="Google Shape;254;p25"/>
              <p:cNvSpPr txBox="1"/>
              <p:nvPr/>
            </p:nvSpPr>
            <p:spPr>
              <a:xfrm>
                <a:off x="27550" y="3303700"/>
                <a:ext cx="2149800" cy="2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Price: electricity vs gas</a:t>
                </a:r>
                <a:endParaRPr sz="1000">
                  <a:latin typeface="Calibri"/>
                  <a:ea typeface="Calibri"/>
                  <a:cs typeface="Calibri"/>
                  <a:sym typeface="Calibri"/>
                </a:endParaRPr>
              </a:p>
            </p:txBody>
          </p:sp>
          <p:sp>
            <p:nvSpPr>
              <p:cNvPr id="255" name="Google Shape;255;p25"/>
              <p:cNvSpPr txBox="1"/>
              <p:nvPr/>
            </p:nvSpPr>
            <p:spPr>
              <a:xfrm>
                <a:off x="103750" y="3433600"/>
                <a:ext cx="2149800" cy="14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Tax breaks &amp; net price</a:t>
                </a:r>
                <a:endParaRPr sz="1000">
                  <a:latin typeface="Calibri"/>
                  <a:ea typeface="Calibri"/>
                  <a:cs typeface="Calibri"/>
                  <a:sym typeface="Calibri"/>
                </a:endParaRPr>
              </a:p>
            </p:txBody>
          </p:sp>
          <p:sp>
            <p:nvSpPr>
              <p:cNvPr id="256" name="Google Shape;256;p25"/>
              <p:cNvSpPr txBox="1"/>
              <p:nvPr/>
            </p:nvSpPr>
            <p:spPr>
              <a:xfrm>
                <a:off x="235350" y="3578500"/>
                <a:ext cx="2149800" cy="14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HOV lane access</a:t>
                </a:r>
                <a:endParaRPr sz="1000">
                  <a:latin typeface="Calibri"/>
                  <a:ea typeface="Calibri"/>
                  <a:cs typeface="Calibri"/>
                  <a:sym typeface="Calibri"/>
                </a:endParaRPr>
              </a:p>
            </p:txBody>
          </p:sp>
          <p:sp>
            <p:nvSpPr>
              <p:cNvPr id="257" name="Google Shape;257;p25"/>
              <p:cNvSpPr txBox="1"/>
              <p:nvPr/>
            </p:nvSpPr>
            <p:spPr>
              <a:xfrm>
                <a:off x="103750" y="3770675"/>
                <a:ext cx="2149800" cy="14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Advanced technology</a:t>
                </a:r>
                <a:endParaRPr sz="1000">
                  <a:latin typeface="Calibri"/>
                  <a:ea typeface="Calibri"/>
                  <a:cs typeface="Calibri"/>
                  <a:sym typeface="Calibri"/>
                </a:endParaRPr>
              </a:p>
            </p:txBody>
          </p:sp>
          <p:sp>
            <p:nvSpPr>
              <p:cNvPr id="258" name="Google Shape;258;p25"/>
              <p:cNvSpPr txBox="1"/>
              <p:nvPr/>
            </p:nvSpPr>
            <p:spPr>
              <a:xfrm>
                <a:off x="256150" y="3915575"/>
                <a:ext cx="2149800" cy="14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Safety features</a:t>
                </a:r>
                <a:endParaRPr sz="1000">
                  <a:latin typeface="Calibri"/>
                  <a:ea typeface="Calibri"/>
                  <a:cs typeface="Calibri"/>
                  <a:sym typeface="Calibri"/>
                </a:endParaRPr>
              </a:p>
            </p:txBody>
          </p:sp>
          <p:sp>
            <p:nvSpPr>
              <p:cNvPr id="259" name="Google Shape;259;p25"/>
              <p:cNvSpPr txBox="1"/>
              <p:nvPr/>
            </p:nvSpPr>
            <p:spPr>
              <a:xfrm>
                <a:off x="332350" y="4065650"/>
                <a:ext cx="2149800" cy="14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Social Status</a:t>
                </a:r>
                <a:endParaRPr sz="1000">
                  <a:latin typeface="Calibri"/>
                  <a:ea typeface="Calibri"/>
                  <a:cs typeface="Calibri"/>
                  <a:sym typeface="Calibri"/>
                </a:endParaRPr>
              </a:p>
            </p:txBody>
          </p:sp>
          <p:sp>
            <p:nvSpPr>
              <p:cNvPr id="260" name="Google Shape;260;p25"/>
              <p:cNvSpPr txBox="1"/>
              <p:nvPr/>
            </p:nvSpPr>
            <p:spPr>
              <a:xfrm>
                <a:off x="179950" y="4215725"/>
                <a:ext cx="2149800" cy="2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EV charging network</a:t>
                </a:r>
                <a:endParaRPr sz="1000">
                  <a:latin typeface="Calibri"/>
                  <a:ea typeface="Calibri"/>
                  <a:cs typeface="Calibri"/>
                  <a:sym typeface="Calibri"/>
                </a:endParaRPr>
              </a:p>
            </p:txBody>
          </p:sp>
          <p:sp>
            <p:nvSpPr>
              <p:cNvPr id="261" name="Google Shape;261;p25"/>
              <p:cNvSpPr txBox="1"/>
              <p:nvPr/>
            </p:nvSpPr>
            <p:spPr>
              <a:xfrm>
                <a:off x="256150" y="4342950"/>
                <a:ext cx="2149800" cy="2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Car performance</a:t>
                </a:r>
                <a:endParaRPr sz="1000">
                  <a:latin typeface="Calibri"/>
                  <a:ea typeface="Calibri"/>
                  <a:cs typeface="Calibri"/>
                  <a:sym typeface="Calibri"/>
                </a:endParaRPr>
              </a:p>
            </p:txBody>
          </p:sp>
          <p:sp>
            <p:nvSpPr>
              <p:cNvPr id="262" name="Google Shape;262;p25"/>
              <p:cNvSpPr txBox="1"/>
              <p:nvPr/>
            </p:nvSpPr>
            <p:spPr>
              <a:xfrm>
                <a:off x="-148750" y="4469550"/>
                <a:ext cx="2149800" cy="2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Reduced petroleum dependence</a:t>
                </a:r>
                <a:endParaRPr sz="1000">
                  <a:latin typeface="Calibri"/>
                  <a:ea typeface="Calibri"/>
                  <a:cs typeface="Calibri"/>
                  <a:sym typeface="Calibri"/>
                </a:endParaRPr>
              </a:p>
            </p:txBody>
          </p:sp>
          <p:sp>
            <p:nvSpPr>
              <p:cNvPr id="263" name="Google Shape;263;p25"/>
              <p:cNvSpPr txBox="1"/>
              <p:nvPr/>
            </p:nvSpPr>
            <p:spPr>
              <a:xfrm>
                <a:off x="156050" y="4621950"/>
                <a:ext cx="2149800" cy="2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Vehicle make/model</a:t>
                </a:r>
                <a:endParaRPr sz="1000">
                  <a:latin typeface="Calibri"/>
                  <a:ea typeface="Calibri"/>
                  <a:cs typeface="Calibri"/>
                  <a:sym typeface="Calibri"/>
                </a:endParaRPr>
              </a:p>
            </p:txBody>
          </p:sp>
        </p:grpSp>
        <p:sp>
          <p:nvSpPr>
            <p:cNvPr id="264" name="Google Shape;264;p25"/>
            <p:cNvSpPr txBox="1"/>
            <p:nvPr/>
          </p:nvSpPr>
          <p:spPr>
            <a:xfrm>
              <a:off x="6253788" y="4959000"/>
              <a:ext cx="2149800" cy="17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 EV customers</a:t>
              </a:r>
              <a:endParaRPr sz="1000">
                <a:latin typeface="Calibri"/>
                <a:ea typeface="Calibri"/>
                <a:cs typeface="Calibri"/>
                <a:sym typeface="Calibri"/>
              </a:endParaRPr>
            </a:p>
          </p:txBody>
        </p:sp>
        <p:sp>
          <p:nvSpPr>
            <p:cNvPr id="265" name="Google Shape;265;p25"/>
            <p:cNvSpPr txBox="1"/>
            <p:nvPr/>
          </p:nvSpPr>
          <p:spPr>
            <a:xfrm>
              <a:off x="513850" y="3408075"/>
              <a:ext cx="3834000" cy="12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Calibri"/>
                  <a:ea typeface="Calibri"/>
                  <a:cs typeface="Calibri"/>
                  <a:sym typeface="Calibri"/>
                </a:rPr>
                <a:t>Further, the Maryland study found the top 3 motivators for EV purchases were:</a:t>
              </a:r>
              <a:endParaRPr b="1" sz="1300">
                <a:latin typeface="Calibri"/>
                <a:ea typeface="Calibri"/>
                <a:cs typeface="Calibri"/>
                <a:sym typeface="Calibri"/>
              </a:endParaRPr>
            </a:p>
            <a:p>
              <a:pPr indent="-311150" lvl="0" marL="457200" rtl="0" algn="l">
                <a:spcBef>
                  <a:spcPts val="0"/>
                </a:spcBef>
                <a:spcAft>
                  <a:spcPts val="0"/>
                </a:spcAft>
                <a:buSzPts val="1300"/>
                <a:buFont typeface="Calibri"/>
                <a:buAutoNum type="arabicParenBoth"/>
              </a:pPr>
              <a:r>
                <a:rPr lang="en" sz="1300">
                  <a:latin typeface="Calibri"/>
                  <a:ea typeface="Calibri"/>
                  <a:cs typeface="Calibri"/>
                  <a:sym typeface="Calibri"/>
                </a:rPr>
                <a:t>Concern for the environment</a:t>
              </a:r>
              <a:endParaRPr sz="1300">
                <a:latin typeface="Calibri"/>
                <a:ea typeface="Calibri"/>
                <a:cs typeface="Calibri"/>
                <a:sym typeface="Calibri"/>
              </a:endParaRPr>
            </a:p>
            <a:p>
              <a:pPr indent="-311150" lvl="0" marL="457200" rtl="0" algn="l">
                <a:spcBef>
                  <a:spcPts val="0"/>
                </a:spcBef>
                <a:spcAft>
                  <a:spcPts val="0"/>
                </a:spcAft>
                <a:buSzPts val="1300"/>
                <a:buFont typeface="Calibri"/>
                <a:buAutoNum type="arabicParenBoth"/>
              </a:pPr>
              <a:r>
                <a:rPr lang="en" sz="1300">
                  <a:latin typeface="Calibri"/>
                  <a:ea typeface="Calibri"/>
                  <a:cs typeface="Calibri"/>
                  <a:sym typeface="Calibri"/>
                </a:rPr>
                <a:t>Desire for reduced dependency on petroleum</a:t>
              </a:r>
              <a:endParaRPr sz="1300">
                <a:latin typeface="Calibri"/>
                <a:ea typeface="Calibri"/>
                <a:cs typeface="Calibri"/>
                <a:sym typeface="Calibri"/>
              </a:endParaRPr>
            </a:p>
            <a:p>
              <a:pPr indent="-311150" lvl="0" marL="457200" rtl="0" algn="l">
                <a:spcBef>
                  <a:spcPts val="0"/>
                </a:spcBef>
                <a:spcAft>
                  <a:spcPts val="0"/>
                </a:spcAft>
                <a:buSzPts val="1300"/>
                <a:buFont typeface="Calibri"/>
                <a:buAutoNum type="arabicParenBoth"/>
              </a:pPr>
              <a:r>
                <a:rPr lang="en" sz="1300">
                  <a:latin typeface="Calibri"/>
                  <a:ea typeface="Calibri"/>
                  <a:cs typeface="Calibri"/>
                  <a:sym typeface="Calibri"/>
                </a:rPr>
                <a:t>Reduced cost of electricity as compared to gas</a:t>
              </a:r>
              <a:endParaRPr sz="1300">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26"/>
          <p:cNvSpPr txBox="1"/>
          <p:nvPr/>
        </p:nvSpPr>
        <p:spPr>
          <a:xfrm>
            <a:off x="0" y="-46850"/>
            <a:ext cx="9159900" cy="702600"/>
          </a:xfrm>
          <a:prstGeom prst="rect">
            <a:avLst/>
          </a:prstGeom>
          <a:solidFill>
            <a:srgbClr val="44546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 sz="3000">
                <a:solidFill>
                  <a:srgbClr val="EFEFEF"/>
                </a:solidFill>
                <a:latin typeface="Calibri"/>
                <a:ea typeface="Calibri"/>
                <a:cs typeface="Calibri"/>
                <a:sym typeface="Calibri"/>
              </a:rPr>
              <a:t>Market Trends - SUVs</a:t>
            </a:r>
            <a:endParaRPr b="1" sz="4400">
              <a:solidFill>
                <a:srgbClr val="EFEFEF"/>
              </a:solidFill>
              <a:latin typeface="Calibri"/>
              <a:ea typeface="Calibri"/>
              <a:cs typeface="Calibri"/>
              <a:sym typeface="Calibri"/>
            </a:endParaRPr>
          </a:p>
        </p:txBody>
      </p:sp>
      <p:grpSp>
        <p:nvGrpSpPr>
          <p:cNvPr id="271" name="Google Shape;271;p26"/>
          <p:cNvGrpSpPr/>
          <p:nvPr/>
        </p:nvGrpSpPr>
        <p:grpSpPr>
          <a:xfrm>
            <a:off x="244713" y="1423500"/>
            <a:ext cx="3812700" cy="2690475"/>
            <a:chOff x="16113" y="737700"/>
            <a:chExt cx="3812700" cy="2690475"/>
          </a:xfrm>
        </p:grpSpPr>
        <p:pic>
          <p:nvPicPr>
            <p:cNvPr id="272" name="Google Shape;272;p26"/>
            <p:cNvPicPr preferRelativeResize="0"/>
            <p:nvPr/>
          </p:nvPicPr>
          <p:blipFill>
            <a:blip r:embed="rId3">
              <a:alphaModFix/>
            </a:blip>
            <a:stretch>
              <a:fillRect/>
            </a:stretch>
          </p:blipFill>
          <p:spPr>
            <a:xfrm>
              <a:off x="102075" y="1173975"/>
              <a:ext cx="3640775" cy="2254200"/>
            </a:xfrm>
            <a:prstGeom prst="rect">
              <a:avLst/>
            </a:prstGeom>
            <a:noFill/>
            <a:ln>
              <a:noFill/>
            </a:ln>
          </p:spPr>
        </p:pic>
        <p:sp>
          <p:nvSpPr>
            <p:cNvPr id="273" name="Google Shape;273;p26"/>
            <p:cNvSpPr txBox="1"/>
            <p:nvPr/>
          </p:nvSpPr>
          <p:spPr>
            <a:xfrm>
              <a:off x="16113" y="737700"/>
              <a:ext cx="3812700" cy="20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Calibri"/>
                  <a:ea typeface="Calibri"/>
                  <a:cs typeface="Calibri"/>
                  <a:sym typeface="Calibri"/>
                </a:rPr>
                <a:t>SUV sales have been on the rise over the last 5 years</a:t>
              </a:r>
              <a:endParaRPr sz="1000">
                <a:latin typeface="Calibri"/>
                <a:ea typeface="Calibri"/>
                <a:cs typeface="Calibri"/>
                <a:sym typeface="Calibri"/>
              </a:endParaRPr>
            </a:p>
          </p:txBody>
        </p:sp>
      </p:grpSp>
      <p:grpSp>
        <p:nvGrpSpPr>
          <p:cNvPr id="274" name="Google Shape;274;p26"/>
          <p:cNvGrpSpPr/>
          <p:nvPr/>
        </p:nvGrpSpPr>
        <p:grpSpPr>
          <a:xfrm>
            <a:off x="4464301" y="1429275"/>
            <a:ext cx="4079700" cy="2776483"/>
            <a:chOff x="3930901" y="895875"/>
            <a:chExt cx="4079700" cy="2776483"/>
          </a:xfrm>
        </p:grpSpPr>
        <p:grpSp>
          <p:nvGrpSpPr>
            <p:cNvPr id="275" name="Google Shape;275;p26"/>
            <p:cNvGrpSpPr/>
            <p:nvPr/>
          </p:nvGrpSpPr>
          <p:grpSpPr>
            <a:xfrm>
              <a:off x="4472796" y="1633025"/>
              <a:ext cx="2766559" cy="2039333"/>
              <a:chOff x="2453405" y="-268893"/>
              <a:chExt cx="7002173" cy="5123952"/>
            </a:xfrm>
          </p:grpSpPr>
          <p:grpSp>
            <p:nvGrpSpPr>
              <p:cNvPr id="276" name="Google Shape;276;p26"/>
              <p:cNvGrpSpPr/>
              <p:nvPr/>
            </p:nvGrpSpPr>
            <p:grpSpPr>
              <a:xfrm>
                <a:off x="2453405" y="-268893"/>
                <a:ext cx="7002173" cy="5123952"/>
                <a:chOff x="2464850" y="3175300"/>
                <a:chExt cx="2470425" cy="1808028"/>
              </a:xfrm>
            </p:grpSpPr>
            <p:pic>
              <p:nvPicPr>
                <p:cNvPr id="277" name="Google Shape;277;p26"/>
                <p:cNvPicPr preferRelativeResize="0"/>
                <p:nvPr/>
              </p:nvPicPr>
              <p:blipFill rotWithShape="1">
                <a:blip r:embed="rId4">
                  <a:alphaModFix/>
                </a:blip>
                <a:srcRect b="19685" l="0" r="1912" t="0"/>
                <a:stretch/>
              </p:blipFill>
              <p:spPr>
                <a:xfrm>
                  <a:off x="2644725" y="3175300"/>
                  <a:ext cx="1960051" cy="1385851"/>
                </a:xfrm>
                <a:prstGeom prst="rect">
                  <a:avLst/>
                </a:prstGeom>
                <a:noFill/>
                <a:ln>
                  <a:noFill/>
                </a:ln>
              </p:spPr>
            </p:pic>
            <p:pic>
              <p:nvPicPr>
                <p:cNvPr id="278" name="Google Shape;278;p26"/>
                <p:cNvPicPr preferRelativeResize="0"/>
                <p:nvPr/>
              </p:nvPicPr>
              <p:blipFill rotWithShape="1">
                <a:blip r:embed="rId4">
                  <a:alphaModFix/>
                </a:blip>
                <a:srcRect b="0" l="0" r="13397" t="82861"/>
                <a:stretch/>
              </p:blipFill>
              <p:spPr>
                <a:xfrm>
                  <a:off x="2464850" y="4561150"/>
                  <a:ext cx="2470425" cy="422178"/>
                </a:xfrm>
                <a:prstGeom prst="rect">
                  <a:avLst/>
                </a:prstGeom>
                <a:noFill/>
                <a:ln>
                  <a:noFill/>
                </a:ln>
              </p:spPr>
            </p:pic>
          </p:grpSp>
          <p:sp>
            <p:nvSpPr>
              <p:cNvPr id="279" name="Google Shape;279;p26"/>
              <p:cNvSpPr txBox="1"/>
              <p:nvPr/>
            </p:nvSpPr>
            <p:spPr>
              <a:xfrm>
                <a:off x="6124683" y="1044609"/>
                <a:ext cx="2169300" cy="11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t>46%</a:t>
                </a:r>
                <a:endParaRPr b="1" sz="1100"/>
              </a:p>
            </p:txBody>
          </p:sp>
          <p:sp>
            <p:nvSpPr>
              <p:cNvPr id="280" name="Google Shape;280;p26"/>
              <p:cNvSpPr txBox="1"/>
              <p:nvPr/>
            </p:nvSpPr>
            <p:spPr>
              <a:xfrm>
                <a:off x="4175041" y="1672257"/>
                <a:ext cx="2169300" cy="11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t>23</a:t>
                </a:r>
                <a:r>
                  <a:rPr b="1" lang="en" sz="1100"/>
                  <a:t>%</a:t>
                </a:r>
                <a:endParaRPr b="1" sz="1100"/>
              </a:p>
            </p:txBody>
          </p:sp>
          <p:sp>
            <p:nvSpPr>
              <p:cNvPr id="281" name="Google Shape;281;p26"/>
              <p:cNvSpPr txBox="1"/>
              <p:nvPr/>
            </p:nvSpPr>
            <p:spPr>
              <a:xfrm>
                <a:off x="2771754" y="953883"/>
                <a:ext cx="2169300" cy="9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t>12</a:t>
                </a:r>
                <a:r>
                  <a:rPr b="1" lang="en" sz="1100"/>
                  <a:t>%</a:t>
                </a:r>
                <a:endParaRPr b="1" sz="1100"/>
              </a:p>
            </p:txBody>
          </p:sp>
          <p:sp>
            <p:nvSpPr>
              <p:cNvPr id="282" name="Google Shape;282;p26"/>
              <p:cNvSpPr txBox="1"/>
              <p:nvPr/>
            </p:nvSpPr>
            <p:spPr>
              <a:xfrm>
                <a:off x="3669171" y="490998"/>
                <a:ext cx="2169300" cy="9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t>10%</a:t>
                </a:r>
                <a:endParaRPr b="1" sz="1100"/>
              </a:p>
            </p:txBody>
          </p:sp>
          <p:sp>
            <p:nvSpPr>
              <p:cNvPr id="283" name="Google Shape;283;p26"/>
              <p:cNvSpPr txBox="1"/>
              <p:nvPr/>
            </p:nvSpPr>
            <p:spPr>
              <a:xfrm>
                <a:off x="4938016" y="296335"/>
                <a:ext cx="1423200" cy="9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t>9</a:t>
                </a:r>
                <a:r>
                  <a:rPr b="1" lang="en" sz="1100"/>
                  <a:t>%</a:t>
                </a:r>
                <a:endParaRPr b="1" sz="1100"/>
              </a:p>
            </p:txBody>
          </p:sp>
        </p:grpSp>
        <p:sp>
          <p:nvSpPr>
            <p:cNvPr id="284" name="Google Shape;284;p26"/>
            <p:cNvSpPr txBox="1"/>
            <p:nvPr/>
          </p:nvSpPr>
          <p:spPr>
            <a:xfrm>
              <a:off x="3930901" y="895875"/>
              <a:ext cx="4079700" cy="2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Calibri"/>
                  <a:ea typeface="Calibri"/>
                  <a:cs typeface="Calibri"/>
                  <a:sym typeface="Calibri"/>
                </a:rPr>
                <a:t>SUVs emit 25% more CO2 than a mid-sized car, and 46% of consumers believe the solution is to develop more zero-emissions SUVs. </a:t>
              </a:r>
              <a:endParaRPr sz="1000">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27"/>
          <p:cNvSpPr txBox="1"/>
          <p:nvPr/>
        </p:nvSpPr>
        <p:spPr>
          <a:xfrm>
            <a:off x="0" y="-46850"/>
            <a:ext cx="9159900" cy="702600"/>
          </a:xfrm>
          <a:prstGeom prst="rect">
            <a:avLst/>
          </a:prstGeom>
          <a:solidFill>
            <a:srgbClr val="44546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 sz="3000">
                <a:solidFill>
                  <a:srgbClr val="EFEFEF"/>
                </a:solidFill>
                <a:latin typeface="Calibri"/>
                <a:ea typeface="Calibri"/>
                <a:cs typeface="Calibri"/>
                <a:sym typeface="Calibri"/>
              </a:rPr>
              <a:t>Target Consumer - Recommendations</a:t>
            </a:r>
            <a:endParaRPr b="1" sz="4400">
              <a:solidFill>
                <a:srgbClr val="EFEFEF"/>
              </a:solidFill>
              <a:latin typeface="Calibri"/>
              <a:ea typeface="Calibri"/>
              <a:cs typeface="Calibri"/>
              <a:sym typeface="Calibri"/>
            </a:endParaRPr>
          </a:p>
        </p:txBody>
      </p:sp>
      <p:grpSp>
        <p:nvGrpSpPr>
          <p:cNvPr id="290" name="Google Shape;290;p27"/>
          <p:cNvGrpSpPr/>
          <p:nvPr/>
        </p:nvGrpSpPr>
        <p:grpSpPr>
          <a:xfrm>
            <a:off x="160475" y="1667921"/>
            <a:ext cx="8823038" cy="2112454"/>
            <a:chOff x="160488" y="2006496"/>
            <a:chExt cx="8823038" cy="2112454"/>
          </a:xfrm>
        </p:grpSpPr>
        <p:grpSp>
          <p:nvGrpSpPr>
            <p:cNvPr id="291" name="Google Shape;291;p27"/>
            <p:cNvGrpSpPr/>
            <p:nvPr/>
          </p:nvGrpSpPr>
          <p:grpSpPr>
            <a:xfrm>
              <a:off x="2098000" y="2013900"/>
              <a:ext cx="6885525" cy="2105050"/>
              <a:chOff x="1131615" y="2013874"/>
              <a:chExt cx="6885525" cy="1711562"/>
            </a:xfrm>
          </p:grpSpPr>
          <p:grpSp>
            <p:nvGrpSpPr>
              <p:cNvPr id="292" name="Google Shape;292;p27"/>
              <p:cNvGrpSpPr/>
              <p:nvPr/>
            </p:nvGrpSpPr>
            <p:grpSpPr>
              <a:xfrm>
                <a:off x="1131615" y="2013874"/>
                <a:ext cx="6885525" cy="1711562"/>
                <a:chOff x="1131615" y="2013874"/>
                <a:chExt cx="6885525" cy="1711562"/>
              </a:xfrm>
            </p:grpSpPr>
            <p:grpSp>
              <p:nvGrpSpPr>
                <p:cNvPr id="293" name="Google Shape;293;p27"/>
                <p:cNvGrpSpPr/>
                <p:nvPr/>
              </p:nvGrpSpPr>
              <p:grpSpPr>
                <a:xfrm>
                  <a:off x="3073840" y="2013936"/>
                  <a:ext cx="1944600" cy="1711500"/>
                  <a:chOff x="3071458" y="2013936"/>
                  <a:chExt cx="1944600" cy="1711500"/>
                </a:xfrm>
              </p:grpSpPr>
              <p:sp>
                <p:nvSpPr>
                  <p:cNvPr id="294" name="Google Shape;294;p27"/>
                  <p:cNvSpPr/>
                  <p:nvPr/>
                </p:nvSpPr>
                <p:spPr>
                  <a:xfrm flipH="1" rot="10800000">
                    <a:off x="3071458" y="2013936"/>
                    <a:ext cx="1944600" cy="1711500"/>
                  </a:xfrm>
                  <a:prstGeom prst="round2DiagRect">
                    <a:avLst>
                      <a:gd fmla="val 0" name="adj1"/>
                      <a:gd fmla="val 17764" name="adj2"/>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txBox="1"/>
                  <p:nvPr/>
                </p:nvSpPr>
                <p:spPr>
                  <a:xfrm>
                    <a:off x="3317852" y="2139404"/>
                    <a:ext cx="1451700" cy="45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Gas Prices</a:t>
                    </a:r>
                    <a:endParaRPr sz="1200">
                      <a:solidFill>
                        <a:srgbClr val="FFFFFF"/>
                      </a:solidFill>
                      <a:latin typeface="Roboto"/>
                      <a:ea typeface="Roboto"/>
                      <a:cs typeface="Roboto"/>
                      <a:sym typeface="Roboto"/>
                    </a:endParaRPr>
                  </a:p>
                </p:txBody>
              </p:sp>
              <p:sp>
                <p:nvSpPr>
                  <p:cNvPr id="296" name="Google Shape;296;p27"/>
                  <p:cNvSpPr txBox="1"/>
                  <p:nvPr/>
                </p:nvSpPr>
                <p:spPr>
                  <a:xfrm>
                    <a:off x="3316096" y="2537351"/>
                    <a:ext cx="1451700" cy="6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rgbClr val="FFFFFF"/>
                        </a:solidFill>
                        <a:latin typeface="Calibri"/>
                        <a:ea typeface="Calibri"/>
                        <a:cs typeface="Calibri"/>
                        <a:sym typeface="Calibri"/>
                      </a:rPr>
                      <a:t>Focus on areas with </a:t>
                    </a:r>
                    <a:r>
                      <a:rPr b="1" lang="en" sz="1200">
                        <a:solidFill>
                          <a:srgbClr val="FFFFFF"/>
                        </a:solidFill>
                        <a:latin typeface="Calibri"/>
                        <a:ea typeface="Calibri"/>
                        <a:cs typeface="Calibri"/>
                        <a:sym typeface="Calibri"/>
                      </a:rPr>
                      <a:t>higher average gas prices</a:t>
                    </a:r>
                    <a:r>
                      <a:rPr lang="en" sz="1200">
                        <a:solidFill>
                          <a:srgbClr val="FFFFFF"/>
                        </a:solidFill>
                        <a:latin typeface="Calibri"/>
                        <a:ea typeface="Calibri"/>
                        <a:cs typeface="Calibri"/>
                        <a:sym typeface="Calibri"/>
                      </a:rPr>
                      <a:t>, and create messaging around average cost savings in gas</a:t>
                    </a:r>
                    <a:endParaRPr sz="1200">
                      <a:solidFill>
                        <a:srgbClr val="FFFFFF"/>
                      </a:solidFill>
                      <a:latin typeface="Calibri"/>
                      <a:ea typeface="Calibri"/>
                      <a:cs typeface="Calibri"/>
                      <a:sym typeface="Calibri"/>
                    </a:endParaRPr>
                  </a:p>
                  <a:p>
                    <a:pPr indent="0" lvl="0" marL="0" rtl="0" algn="l">
                      <a:lnSpc>
                        <a:spcPct val="115000"/>
                      </a:lnSpc>
                      <a:spcBef>
                        <a:spcPts val="0"/>
                      </a:spcBef>
                      <a:spcAft>
                        <a:spcPts val="1600"/>
                      </a:spcAft>
                      <a:buNone/>
                    </a:pPr>
                    <a:r>
                      <a:t/>
                    </a:r>
                    <a:endParaRPr sz="800">
                      <a:solidFill>
                        <a:srgbClr val="FFFFFF"/>
                      </a:solidFill>
                      <a:latin typeface="Roboto"/>
                      <a:ea typeface="Roboto"/>
                      <a:cs typeface="Roboto"/>
                      <a:sym typeface="Roboto"/>
                    </a:endParaRPr>
                  </a:p>
                </p:txBody>
              </p:sp>
            </p:grpSp>
            <p:grpSp>
              <p:nvGrpSpPr>
                <p:cNvPr id="297" name="Google Shape;297;p27"/>
                <p:cNvGrpSpPr/>
                <p:nvPr/>
              </p:nvGrpSpPr>
              <p:grpSpPr>
                <a:xfrm>
                  <a:off x="1131615" y="2013874"/>
                  <a:ext cx="1944600" cy="1711500"/>
                  <a:chOff x="1126852" y="2013874"/>
                  <a:chExt cx="1944600" cy="1711500"/>
                </a:xfrm>
              </p:grpSpPr>
              <p:sp>
                <p:nvSpPr>
                  <p:cNvPr id="298" name="Google Shape;298;p27"/>
                  <p:cNvSpPr/>
                  <p:nvPr/>
                </p:nvSpPr>
                <p:spPr>
                  <a:xfrm>
                    <a:off x="1126852" y="2013874"/>
                    <a:ext cx="1944600" cy="1711500"/>
                  </a:xfrm>
                  <a:prstGeom prst="round2DiagRect">
                    <a:avLst>
                      <a:gd fmla="val 0" name="adj1"/>
                      <a:gd fmla="val 17764" name="adj2"/>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txBox="1"/>
                  <p:nvPr/>
                </p:nvSpPr>
                <p:spPr>
                  <a:xfrm>
                    <a:off x="1351602" y="2139404"/>
                    <a:ext cx="14517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Incentives &amp; Regulation</a:t>
                    </a:r>
                    <a:endParaRPr sz="1200">
                      <a:solidFill>
                        <a:srgbClr val="FFFFFF"/>
                      </a:solidFill>
                      <a:latin typeface="Roboto"/>
                      <a:ea typeface="Roboto"/>
                      <a:cs typeface="Roboto"/>
                      <a:sym typeface="Roboto"/>
                    </a:endParaRPr>
                  </a:p>
                </p:txBody>
              </p:sp>
              <p:sp>
                <p:nvSpPr>
                  <p:cNvPr id="300" name="Google Shape;300;p27"/>
                  <p:cNvSpPr txBox="1"/>
                  <p:nvPr/>
                </p:nvSpPr>
                <p:spPr>
                  <a:xfrm>
                    <a:off x="1351615" y="2537393"/>
                    <a:ext cx="1451700" cy="10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Calibri"/>
                        <a:ea typeface="Calibri"/>
                        <a:cs typeface="Calibri"/>
                        <a:sym typeface="Calibri"/>
                      </a:rPr>
                      <a:t>Focus on consumers in </a:t>
                    </a:r>
                    <a:r>
                      <a:rPr b="1" lang="en" sz="1200">
                        <a:solidFill>
                          <a:srgbClr val="FFFFFF"/>
                        </a:solidFill>
                        <a:latin typeface="Calibri"/>
                        <a:ea typeface="Calibri"/>
                        <a:cs typeface="Calibri"/>
                        <a:sym typeface="Calibri"/>
                      </a:rPr>
                      <a:t>states with incentives and regulations</a:t>
                    </a:r>
                    <a:r>
                      <a:rPr lang="en" sz="1200">
                        <a:solidFill>
                          <a:srgbClr val="FFFFFF"/>
                        </a:solidFill>
                        <a:latin typeface="Calibri"/>
                        <a:ea typeface="Calibri"/>
                        <a:cs typeface="Calibri"/>
                        <a:sym typeface="Calibri"/>
                      </a:rPr>
                      <a:t> that support EV sales*</a:t>
                    </a:r>
                    <a:endParaRPr sz="1200">
                      <a:solidFill>
                        <a:srgbClr val="FFFFFF"/>
                      </a:solidFill>
                      <a:latin typeface="Calibri"/>
                      <a:ea typeface="Calibri"/>
                      <a:cs typeface="Calibri"/>
                      <a:sym typeface="Calibri"/>
                    </a:endParaRPr>
                  </a:p>
                  <a:p>
                    <a:pPr indent="0" lvl="0" marL="0" rtl="0" algn="l">
                      <a:lnSpc>
                        <a:spcPct val="115000"/>
                      </a:lnSpc>
                      <a:spcBef>
                        <a:spcPts val="0"/>
                      </a:spcBef>
                      <a:spcAft>
                        <a:spcPts val="1600"/>
                      </a:spcAft>
                      <a:buNone/>
                    </a:pPr>
                    <a:r>
                      <a:t/>
                    </a:r>
                    <a:endParaRPr sz="800">
                      <a:solidFill>
                        <a:srgbClr val="FFFFFF"/>
                      </a:solidFill>
                      <a:latin typeface="Roboto"/>
                      <a:ea typeface="Roboto"/>
                      <a:cs typeface="Roboto"/>
                      <a:sym typeface="Roboto"/>
                    </a:endParaRPr>
                  </a:p>
                </p:txBody>
              </p:sp>
            </p:grpSp>
            <p:grpSp>
              <p:nvGrpSpPr>
                <p:cNvPr id="301" name="Google Shape;301;p27"/>
                <p:cNvGrpSpPr/>
                <p:nvPr/>
              </p:nvGrpSpPr>
              <p:grpSpPr>
                <a:xfrm>
                  <a:off x="5015940" y="2013874"/>
                  <a:ext cx="3001200" cy="1700700"/>
                  <a:chOff x="5015940" y="2013874"/>
                  <a:chExt cx="3001200" cy="1700700"/>
                </a:xfrm>
              </p:grpSpPr>
              <p:sp>
                <p:nvSpPr>
                  <p:cNvPr id="302" name="Google Shape;302;p27"/>
                  <p:cNvSpPr/>
                  <p:nvPr/>
                </p:nvSpPr>
                <p:spPr>
                  <a:xfrm>
                    <a:off x="5015940" y="2013874"/>
                    <a:ext cx="3001200" cy="1700700"/>
                  </a:xfrm>
                  <a:prstGeom prst="round2DiagRect">
                    <a:avLst>
                      <a:gd fmla="val 0" name="adj1"/>
                      <a:gd fmla="val 17764" name="adj2"/>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3" name="Google Shape;303;p27"/>
                  <p:cNvSpPr txBox="1"/>
                  <p:nvPr/>
                </p:nvSpPr>
                <p:spPr>
                  <a:xfrm>
                    <a:off x="5360226" y="2132474"/>
                    <a:ext cx="2417100" cy="45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Target Consumers</a:t>
                    </a:r>
                    <a:endParaRPr sz="1200">
                      <a:solidFill>
                        <a:srgbClr val="FFFFFF"/>
                      </a:solidFill>
                      <a:latin typeface="Roboto"/>
                      <a:ea typeface="Roboto"/>
                      <a:cs typeface="Roboto"/>
                      <a:sym typeface="Roboto"/>
                    </a:endParaRPr>
                  </a:p>
                </p:txBody>
              </p:sp>
              <p:sp>
                <p:nvSpPr>
                  <p:cNvPr id="304" name="Google Shape;304;p27"/>
                  <p:cNvSpPr txBox="1"/>
                  <p:nvPr/>
                </p:nvSpPr>
                <p:spPr>
                  <a:xfrm>
                    <a:off x="5360225" y="2468528"/>
                    <a:ext cx="2417100" cy="5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alibri"/>
                        <a:ea typeface="Calibri"/>
                        <a:cs typeface="Calibri"/>
                        <a:sym typeface="Calibri"/>
                      </a:rPr>
                      <a:t>Target </a:t>
                    </a:r>
                    <a:r>
                      <a:rPr lang="en">
                        <a:solidFill>
                          <a:srgbClr val="FFFFFF"/>
                        </a:solidFill>
                        <a:latin typeface="Calibri"/>
                        <a:ea typeface="Calibri"/>
                        <a:cs typeface="Calibri"/>
                        <a:sym typeface="Calibri"/>
                      </a:rPr>
                      <a:t>millennials, family and women customers in current luxury vehicle market, emphasizing on comfort, safety, and environmental effects.</a:t>
                    </a:r>
                    <a:endParaRPr>
                      <a:solidFill>
                        <a:srgbClr val="FFFFFF"/>
                      </a:solidFill>
                      <a:highlight>
                        <a:srgbClr val="FFFF00"/>
                      </a:highlight>
                      <a:latin typeface="Calibri"/>
                      <a:ea typeface="Calibri"/>
                      <a:cs typeface="Calibri"/>
                      <a:sym typeface="Calibri"/>
                    </a:endParaRPr>
                  </a:p>
                  <a:p>
                    <a:pPr indent="0" lvl="0" marL="0" rtl="0" algn="l">
                      <a:lnSpc>
                        <a:spcPct val="115000"/>
                      </a:lnSpc>
                      <a:spcBef>
                        <a:spcPts val="0"/>
                      </a:spcBef>
                      <a:spcAft>
                        <a:spcPts val="1600"/>
                      </a:spcAft>
                      <a:buNone/>
                    </a:pPr>
                    <a:r>
                      <a:t/>
                    </a:r>
                    <a:endParaRPr sz="800">
                      <a:solidFill>
                        <a:srgbClr val="FFFFFF"/>
                      </a:solidFill>
                      <a:latin typeface="Roboto"/>
                      <a:ea typeface="Roboto"/>
                      <a:cs typeface="Roboto"/>
                      <a:sym typeface="Roboto"/>
                    </a:endParaRPr>
                  </a:p>
                </p:txBody>
              </p:sp>
            </p:grpSp>
          </p:grpSp>
          <p:grpSp>
            <p:nvGrpSpPr>
              <p:cNvPr id="305" name="Google Shape;305;p27"/>
              <p:cNvGrpSpPr/>
              <p:nvPr/>
            </p:nvGrpSpPr>
            <p:grpSpPr>
              <a:xfrm>
                <a:off x="4885484" y="2701270"/>
                <a:ext cx="261571" cy="260379"/>
                <a:chOff x="4858109" y="2631368"/>
                <a:chExt cx="316442" cy="315000"/>
              </a:xfrm>
            </p:grpSpPr>
            <p:sp>
              <p:nvSpPr>
                <p:cNvPr id="306" name="Google Shape;306;p27"/>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4858109" y="2739300"/>
                  <a:ext cx="239100" cy="99000"/>
                </a:xfrm>
                <a:prstGeom prst="rightArrow">
                  <a:avLst>
                    <a:gd fmla="val 32020" name="adj1"/>
                    <a:gd fmla="val 66970" name="adj2"/>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308" name="Google Shape;308;p27"/>
              <p:cNvGrpSpPr/>
              <p:nvPr/>
            </p:nvGrpSpPr>
            <p:grpSpPr>
              <a:xfrm>
                <a:off x="2948278" y="2701271"/>
                <a:ext cx="260366" cy="260366"/>
                <a:chOff x="3157188" y="909150"/>
                <a:chExt cx="470400" cy="470400"/>
              </a:xfrm>
            </p:grpSpPr>
            <p:sp>
              <p:nvSpPr>
                <p:cNvPr id="309" name="Google Shape;309;p27"/>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3243138" y="995100"/>
                  <a:ext cx="298500" cy="298500"/>
                </a:xfrm>
                <a:prstGeom prst="mathPlus">
                  <a:avLst>
                    <a:gd fmla="val 9900" name="adj1"/>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1" name="Google Shape;311;p27"/>
            <p:cNvGrpSpPr/>
            <p:nvPr/>
          </p:nvGrpSpPr>
          <p:grpSpPr>
            <a:xfrm>
              <a:off x="160488" y="2006496"/>
              <a:ext cx="1930500" cy="2099001"/>
              <a:chOff x="-134864" y="2019977"/>
              <a:chExt cx="1930500" cy="1944600"/>
            </a:xfrm>
          </p:grpSpPr>
          <p:sp>
            <p:nvSpPr>
              <p:cNvPr id="312" name="Google Shape;312;p27"/>
              <p:cNvSpPr/>
              <p:nvPr/>
            </p:nvSpPr>
            <p:spPr>
              <a:xfrm flipH="1" rot="-5400000">
                <a:off x="-141914" y="2027027"/>
                <a:ext cx="1944600" cy="1930500"/>
              </a:xfrm>
              <a:prstGeom prst="round2DiagRect">
                <a:avLst>
                  <a:gd fmla="val 0" name="adj1"/>
                  <a:gd fmla="val 17764" name="adj2"/>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txBox="1"/>
              <p:nvPr/>
            </p:nvSpPr>
            <p:spPr>
              <a:xfrm>
                <a:off x="102707" y="2181439"/>
                <a:ext cx="1451700" cy="5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SUV</a:t>
                </a:r>
                <a:endParaRPr sz="1200">
                  <a:solidFill>
                    <a:srgbClr val="FFFFFF"/>
                  </a:solidFill>
                  <a:latin typeface="Roboto"/>
                  <a:ea typeface="Roboto"/>
                  <a:cs typeface="Roboto"/>
                  <a:sym typeface="Roboto"/>
                </a:endParaRPr>
              </a:p>
            </p:txBody>
          </p:sp>
          <p:sp>
            <p:nvSpPr>
              <p:cNvPr id="314" name="Google Shape;314;p27"/>
              <p:cNvSpPr txBox="1"/>
              <p:nvPr/>
            </p:nvSpPr>
            <p:spPr>
              <a:xfrm>
                <a:off x="104548" y="2615543"/>
                <a:ext cx="1451700" cy="7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rgbClr val="FFFFFF"/>
                    </a:solidFill>
                    <a:latin typeface="Calibri"/>
                    <a:ea typeface="Calibri"/>
                    <a:cs typeface="Calibri"/>
                    <a:sym typeface="Calibri"/>
                  </a:rPr>
                  <a:t>Offer new models that reflect market trends such as SUV, crossover, or hatchback EV.</a:t>
                </a:r>
                <a:endParaRPr sz="1200">
                  <a:solidFill>
                    <a:srgbClr val="FFFFFF"/>
                  </a:solidFill>
                  <a:latin typeface="Calibri"/>
                  <a:ea typeface="Calibri"/>
                  <a:cs typeface="Calibri"/>
                  <a:sym typeface="Calibri"/>
                </a:endParaRPr>
              </a:p>
              <a:p>
                <a:pPr indent="0" lvl="0" marL="0" rtl="0" algn="l">
                  <a:lnSpc>
                    <a:spcPct val="115000"/>
                  </a:lnSpc>
                  <a:spcBef>
                    <a:spcPts val="0"/>
                  </a:spcBef>
                  <a:spcAft>
                    <a:spcPts val="1600"/>
                  </a:spcAft>
                  <a:buNone/>
                </a:pPr>
                <a:r>
                  <a:t/>
                </a:r>
                <a:endParaRPr sz="800">
                  <a:solidFill>
                    <a:srgbClr val="FFFFFF"/>
                  </a:solidFill>
                  <a:latin typeface="Roboto"/>
                  <a:ea typeface="Roboto"/>
                  <a:cs typeface="Roboto"/>
                  <a:sym typeface="Roboto"/>
                </a:endParaRPr>
              </a:p>
            </p:txBody>
          </p:sp>
        </p:grpSp>
        <p:sp>
          <p:nvSpPr>
            <p:cNvPr id="315" name="Google Shape;315;p27"/>
            <p:cNvSpPr/>
            <p:nvPr/>
          </p:nvSpPr>
          <p:spPr>
            <a:xfrm>
              <a:off x="1953136" y="2906378"/>
              <a:ext cx="260400" cy="320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2000674" y="2964865"/>
              <a:ext cx="165300" cy="203100"/>
            </a:xfrm>
            <a:prstGeom prst="mathPlus">
              <a:avLst>
                <a:gd fmla="val 9900" name="adj1"/>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28"/>
          <p:cNvSpPr txBox="1"/>
          <p:nvPr/>
        </p:nvSpPr>
        <p:spPr>
          <a:xfrm>
            <a:off x="0" y="-46850"/>
            <a:ext cx="9159900" cy="702600"/>
          </a:xfrm>
          <a:prstGeom prst="rect">
            <a:avLst/>
          </a:prstGeom>
          <a:solidFill>
            <a:srgbClr val="44546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 sz="3000">
                <a:solidFill>
                  <a:srgbClr val="EFEFEF"/>
                </a:solidFill>
                <a:latin typeface="Calibri"/>
                <a:ea typeface="Calibri"/>
                <a:cs typeface="Calibri"/>
                <a:sym typeface="Calibri"/>
              </a:rPr>
              <a:t>EV Charging Network</a:t>
            </a:r>
            <a:endParaRPr b="1" sz="4400">
              <a:solidFill>
                <a:srgbClr val="EFEFEF"/>
              </a:solidFill>
              <a:latin typeface="Calibri"/>
              <a:ea typeface="Calibri"/>
              <a:cs typeface="Calibri"/>
              <a:sym typeface="Calibri"/>
            </a:endParaRPr>
          </a:p>
        </p:txBody>
      </p:sp>
      <p:sp>
        <p:nvSpPr>
          <p:cNvPr id="322" name="Google Shape;322;p28"/>
          <p:cNvSpPr txBox="1"/>
          <p:nvPr/>
        </p:nvSpPr>
        <p:spPr>
          <a:xfrm>
            <a:off x="50850" y="884350"/>
            <a:ext cx="9017400" cy="8511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rgbClr val="000000"/>
              </a:buClr>
              <a:buSzPts val="1200"/>
              <a:buFont typeface="Calibri"/>
              <a:buChar char="●"/>
            </a:pPr>
            <a:r>
              <a:rPr b="0" i="0" lang="en" sz="1200" u="none" cap="none" strike="noStrike">
                <a:solidFill>
                  <a:srgbClr val="000000"/>
                </a:solidFill>
                <a:latin typeface="Calibri"/>
                <a:ea typeface="Calibri"/>
                <a:cs typeface="Calibri"/>
                <a:sym typeface="Calibri"/>
              </a:rPr>
              <a:t>When deciding to purchase an EV, consumers worry about the available charging network (</a:t>
            </a:r>
            <a:r>
              <a:rPr b="0" i="0" lang="en" sz="1200" u="sng" cap="none" strike="noStrike">
                <a:solidFill>
                  <a:srgbClr val="0563C1"/>
                </a:solidFill>
                <a:latin typeface="Calibri"/>
                <a:ea typeface="Calibri"/>
                <a:cs typeface="Calibri"/>
                <a:sym typeface="Calibri"/>
                <a:hlinkClick r:id="rId3"/>
              </a:rPr>
              <a:t>AAA</a:t>
            </a:r>
            <a:r>
              <a:rPr b="0" i="0" lang="en" sz="1200" u="none" cap="none" strike="noStrike">
                <a:solidFill>
                  <a:srgbClr val="000000"/>
                </a:solidFill>
                <a:latin typeface="Calibri"/>
                <a:ea typeface="Calibri"/>
                <a:cs typeface="Calibri"/>
                <a:sym typeface="Calibri"/>
              </a:rPr>
              <a:t>).</a:t>
            </a:r>
            <a:r>
              <a:rPr lang="en" sz="1200">
                <a:latin typeface="Calibri"/>
                <a:ea typeface="Calibri"/>
                <a:cs typeface="Calibri"/>
                <a:sym typeface="Calibri"/>
              </a:rPr>
              <a:t> 75% of adults aged 55+ are less likely to buy an EV due to range anxiety (</a:t>
            </a:r>
            <a:r>
              <a:rPr lang="en" sz="1200" u="sng">
                <a:solidFill>
                  <a:schemeClr val="hlink"/>
                </a:solidFill>
                <a:latin typeface="Calibri"/>
                <a:ea typeface="Calibri"/>
                <a:cs typeface="Calibri"/>
                <a:sym typeface="Calibri"/>
                <a:hlinkClick r:id="rId4"/>
              </a:rPr>
              <a:t>KPMG</a:t>
            </a:r>
            <a:r>
              <a:rPr lang="en" sz="1200">
                <a:latin typeface="Calibri"/>
                <a:ea typeface="Calibri"/>
                <a:cs typeface="Calibri"/>
                <a:sym typeface="Calibri"/>
              </a:rPr>
              <a:t>)</a:t>
            </a:r>
            <a:endParaRPr sz="1200">
              <a:latin typeface="Calibri"/>
              <a:ea typeface="Calibri"/>
              <a:cs typeface="Calibri"/>
              <a:sym typeface="Calibri"/>
            </a:endParaRPr>
          </a:p>
          <a:p>
            <a:pPr indent="-304800" lvl="1" marL="914400" marR="0" rtl="0" algn="l">
              <a:lnSpc>
                <a:spcPct val="100000"/>
              </a:lnSpc>
              <a:spcBef>
                <a:spcPts val="0"/>
              </a:spcBef>
              <a:spcAft>
                <a:spcPts val="0"/>
              </a:spcAft>
              <a:buSzPts val="1200"/>
              <a:buFont typeface="Calibri"/>
              <a:buChar char="○"/>
            </a:pPr>
            <a:r>
              <a:rPr lang="en" sz="1200">
                <a:latin typeface="Calibri"/>
                <a:ea typeface="Calibri"/>
                <a:cs typeface="Calibri"/>
                <a:sym typeface="Calibri"/>
              </a:rPr>
              <a:t>The average age of Porsche’s current consumer is &gt;40, so it’s important for Porsche to address this concern.</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grpSp>
        <p:nvGrpSpPr>
          <p:cNvPr id="323" name="Google Shape;323;p28"/>
          <p:cNvGrpSpPr/>
          <p:nvPr/>
        </p:nvGrpSpPr>
        <p:grpSpPr>
          <a:xfrm>
            <a:off x="1938800" y="1969340"/>
            <a:ext cx="4798824" cy="2875585"/>
            <a:chOff x="-3864430" y="1530420"/>
            <a:chExt cx="4123055" cy="2348951"/>
          </a:xfrm>
        </p:grpSpPr>
        <p:pic>
          <p:nvPicPr>
            <p:cNvPr id="324" name="Google Shape;324;p28"/>
            <p:cNvPicPr preferRelativeResize="0"/>
            <p:nvPr/>
          </p:nvPicPr>
          <p:blipFill rotWithShape="1">
            <a:blip r:embed="rId5">
              <a:alphaModFix/>
            </a:blip>
            <a:srcRect b="30947" l="0" r="23768" t="11880"/>
            <a:stretch/>
          </p:blipFill>
          <p:spPr>
            <a:xfrm>
              <a:off x="-3864430" y="1717810"/>
              <a:ext cx="4123055" cy="2161560"/>
            </a:xfrm>
            <a:prstGeom prst="rect">
              <a:avLst/>
            </a:prstGeom>
            <a:noFill/>
            <a:ln>
              <a:noFill/>
            </a:ln>
          </p:spPr>
        </p:pic>
        <p:sp>
          <p:nvSpPr>
            <p:cNvPr id="325" name="Google Shape;325;p28"/>
            <p:cNvSpPr txBox="1"/>
            <p:nvPr/>
          </p:nvSpPr>
          <p:spPr>
            <a:xfrm>
              <a:off x="-3415811" y="1530420"/>
              <a:ext cx="35310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Calibri"/>
                  <a:ea typeface="Calibri"/>
                  <a:cs typeface="Calibri"/>
                  <a:sym typeface="Calibri"/>
                </a:rPr>
                <a:t># EV Charging Station count, by State (Dec 2019)</a:t>
              </a:r>
              <a:endParaRPr b="1" sz="1300">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29"/>
          <p:cNvSpPr txBox="1"/>
          <p:nvPr/>
        </p:nvSpPr>
        <p:spPr>
          <a:xfrm>
            <a:off x="0" y="-46850"/>
            <a:ext cx="9159900" cy="702600"/>
          </a:xfrm>
          <a:prstGeom prst="rect">
            <a:avLst/>
          </a:prstGeom>
          <a:solidFill>
            <a:srgbClr val="44546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 sz="3000">
                <a:solidFill>
                  <a:srgbClr val="EFEFEF"/>
                </a:solidFill>
                <a:latin typeface="Calibri"/>
                <a:ea typeface="Calibri"/>
                <a:cs typeface="Calibri"/>
                <a:sym typeface="Calibri"/>
              </a:rPr>
              <a:t>EV Charging Network</a:t>
            </a:r>
            <a:endParaRPr b="1" sz="4400">
              <a:solidFill>
                <a:srgbClr val="EFEFEF"/>
              </a:solidFill>
              <a:latin typeface="Calibri"/>
              <a:ea typeface="Calibri"/>
              <a:cs typeface="Calibri"/>
              <a:sym typeface="Calibri"/>
            </a:endParaRPr>
          </a:p>
        </p:txBody>
      </p:sp>
      <p:grpSp>
        <p:nvGrpSpPr>
          <p:cNvPr id="331" name="Google Shape;331;p29"/>
          <p:cNvGrpSpPr/>
          <p:nvPr/>
        </p:nvGrpSpPr>
        <p:grpSpPr>
          <a:xfrm>
            <a:off x="147949" y="1167715"/>
            <a:ext cx="4798823" cy="3537086"/>
            <a:chOff x="4361074" y="1536440"/>
            <a:chExt cx="4798823" cy="3537086"/>
          </a:xfrm>
        </p:grpSpPr>
        <p:grpSp>
          <p:nvGrpSpPr>
            <p:cNvPr id="332" name="Google Shape;332;p29"/>
            <p:cNvGrpSpPr/>
            <p:nvPr/>
          </p:nvGrpSpPr>
          <p:grpSpPr>
            <a:xfrm>
              <a:off x="4361074" y="2073525"/>
              <a:ext cx="4798823" cy="3000001"/>
              <a:chOff x="50857" y="2143500"/>
              <a:chExt cx="5192969" cy="3000001"/>
            </a:xfrm>
          </p:grpSpPr>
          <p:pic>
            <p:nvPicPr>
              <p:cNvPr id="333" name="Google Shape;333;p29" title="Points scored"/>
              <p:cNvPicPr preferRelativeResize="0"/>
              <p:nvPr/>
            </p:nvPicPr>
            <p:blipFill rotWithShape="1">
              <a:blip r:embed="rId3">
                <a:alphaModFix/>
              </a:blip>
              <a:srcRect b="0" l="0" r="9428" t="11488"/>
              <a:stretch/>
            </p:blipFill>
            <p:spPr>
              <a:xfrm>
                <a:off x="279300" y="2143500"/>
                <a:ext cx="4964526" cy="3000001"/>
              </a:xfrm>
              <a:prstGeom prst="rect">
                <a:avLst/>
              </a:prstGeom>
              <a:noFill/>
              <a:ln>
                <a:noFill/>
              </a:ln>
            </p:spPr>
          </p:pic>
          <p:sp>
            <p:nvSpPr>
              <p:cNvPr id="334" name="Google Shape;334;p29"/>
              <p:cNvSpPr txBox="1"/>
              <p:nvPr/>
            </p:nvSpPr>
            <p:spPr>
              <a:xfrm>
                <a:off x="1581888" y="4889400"/>
                <a:ext cx="2149800" cy="1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EV Driver Commute (Maryland)</a:t>
                </a:r>
                <a:endParaRPr sz="1000">
                  <a:latin typeface="Calibri"/>
                  <a:ea typeface="Calibri"/>
                  <a:cs typeface="Calibri"/>
                  <a:sym typeface="Calibri"/>
                </a:endParaRPr>
              </a:p>
            </p:txBody>
          </p:sp>
          <p:sp>
            <p:nvSpPr>
              <p:cNvPr id="335" name="Google Shape;335;p29"/>
              <p:cNvSpPr txBox="1"/>
              <p:nvPr/>
            </p:nvSpPr>
            <p:spPr>
              <a:xfrm rot="-5400000">
                <a:off x="-713393" y="3282287"/>
                <a:ext cx="18015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highlight>
                      <a:srgbClr val="FFFFFF"/>
                    </a:highlight>
                    <a:latin typeface="Calibri"/>
                    <a:ea typeface="Calibri"/>
                    <a:cs typeface="Calibri"/>
                    <a:sym typeface="Calibri"/>
                  </a:rPr>
                  <a:t># EV Consumers</a:t>
                </a:r>
                <a:endParaRPr sz="1000">
                  <a:highlight>
                    <a:srgbClr val="FFFFFF"/>
                  </a:highlight>
                  <a:latin typeface="Calibri"/>
                  <a:ea typeface="Calibri"/>
                  <a:cs typeface="Calibri"/>
                  <a:sym typeface="Calibri"/>
                </a:endParaRPr>
              </a:p>
            </p:txBody>
          </p:sp>
        </p:grpSp>
        <p:sp>
          <p:nvSpPr>
            <p:cNvPr id="336" name="Google Shape;336;p29"/>
            <p:cNvSpPr txBox="1"/>
            <p:nvPr/>
          </p:nvSpPr>
          <p:spPr>
            <a:xfrm>
              <a:off x="4958548" y="1536440"/>
              <a:ext cx="41097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Calibri"/>
                  <a:ea typeface="Calibri"/>
                  <a:cs typeface="Calibri"/>
                  <a:sym typeface="Calibri"/>
                </a:rPr>
                <a:t>Most EV drivers commute in and between cities and suburban areas. </a:t>
              </a:r>
              <a:endParaRPr b="1" sz="1300">
                <a:latin typeface="Calibri"/>
                <a:ea typeface="Calibri"/>
                <a:cs typeface="Calibri"/>
                <a:sym typeface="Calibri"/>
              </a:endParaRPr>
            </a:p>
          </p:txBody>
        </p:sp>
      </p:grpSp>
      <p:sp>
        <p:nvSpPr>
          <p:cNvPr id="337" name="Google Shape;337;p29"/>
          <p:cNvSpPr txBox="1"/>
          <p:nvPr/>
        </p:nvSpPr>
        <p:spPr>
          <a:xfrm>
            <a:off x="5880925" y="1819225"/>
            <a:ext cx="2774400" cy="17553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Studies show that 80% of EV charging happens at home.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As such, Porsche should consider offering rebates on home installation of Level 1 and Level 2 EVSE chargers for Porsche buyers.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0"/>
          <p:cNvSpPr txBox="1"/>
          <p:nvPr/>
        </p:nvSpPr>
        <p:spPr>
          <a:xfrm>
            <a:off x="0" y="-46850"/>
            <a:ext cx="9159900" cy="702600"/>
          </a:xfrm>
          <a:prstGeom prst="rect">
            <a:avLst/>
          </a:prstGeom>
          <a:solidFill>
            <a:srgbClr val="44546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 sz="3000">
                <a:solidFill>
                  <a:srgbClr val="EFEFEF"/>
                </a:solidFill>
                <a:latin typeface="Calibri"/>
                <a:ea typeface="Calibri"/>
                <a:cs typeface="Calibri"/>
                <a:sym typeface="Calibri"/>
              </a:rPr>
              <a:t>Charging Network</a:t>
            </a:r>
            <a:r>
              <a:rPr b="1" lang="en" sz="3000">
                <a:solidFill>
                  <a:srgbClr val="EFEFEF"/>
                </a:solidFill>
                <a:latin typeface="Calibri"/>
                <a:ea typeface="Calibri"/>
                <a:cs typeface="Calibri"/>
                <a:sym typeface="Calibri"/>
              </a:rPr>
              <a:t> - Recommendations</a:t>
            </a:r>
            <a:endParaRPr b="1" sz="4400">
              <a:solidFill>
                <a:srgbClr val="EFEFEF"/>
              </a:solidFill>
              <a:latin typeface="Calibri"/>
              <a:ea typeface="Calibri"/>
              <a:cs typeface="Calibri"/>
              <a:sym typeface="Calibri"/>
            </a:endParaRPr>
          </a:p>
        </p:txBody>
      </p:sp>
      <p:grpSp>
        <p:nvGrpSpPr>
          <p:cNvPr id="343" name="Google Shape;343;p30"/>
          <p:cNvGrpSpPr/>
          <p:nvPr/>
        </p:nvGrpSpPr>
        <p:grpSpPr>
          <a:xfrm>
            <a:off x="1301850" y="1535246"/>
            <a:ext cx="5989388" cy="2112377"/>
            <a:chOff x="82663" y="2006496"/>
            <a:chExt cx="5989388" cy="2112377"/>
          </a:xfrm>
        </p:grpSpPr>
        <p:grpSp>
          <p:nvGrpSpPr>
            <p:cNvPr id="344" name="Google Shape;344;p30"/>
            <p:cNvGrpSpPr/>
            <p:nvPr/>
          </p:nvGrpSpPr>
          <p:grpSpPr>
            <a:xfrm>
              <a:off x="2098000" y="2006501"/>
              <a:ext cx="3974050" cy="2112373"/>
              <a:chOff x="1131615" y="2007858"/>
              <a:chExt cx="3974050" cy="1717516"/>
            </a:xfrm>
          </p:grpSpPr>
          <p:grpSp>
            <p:nvGrpSpPr>
              <p:cNvPr id="345" name="Google Shape;345;p30"/>
              <p:cNvGrpSpPr/>
              <p:nvPr/>
            </p:nvGrpSpPr>
            <p:grpSpPr>
              <a:xfrm>
                <a:off x="1131615" y="2007858"/>
                <a:ext cx="3974050" cy="1717516"/>
                <a:chOff x="1131615" y="2007858"/>
                <a:chExt cx="3974050" cy="1717516"/>
              </a:xfrm>
            </p:grpSpPr>
            <p:grpSp>
              <p:nvGrpSpPr>
                <p:cNvPr id="346" name="Google Shape;346;p30"/>
                <p:cNvGrpSpPr/>
                <p:nvPr/>
              </p:nvGrpSpPr>
              <p:grpSpPr>
                <a:xfrm>
                  <a:off x="3161065" y="2007858"/>
                  <a:ext cx="1944600" cy="1711500"/>
                  <a:chOff x="3158683" y="2007858"/>
                  <a:chExt cx="1944600" cy="1711500"/>
                </a:xfrm>
              </p:grpSpPr>
              <p:sp>
                <p:nvSpPr>
                  <p:cNvPr id="347" name="Google Shape;347;p30"/>
                  <p:cNvSpPr/>
                  <p:nvPr/>
                </p:nvSpPr>
                <p:spPr>
                  <a:xfrm flipH="1" rot="10800000">
                    <a:off x="3158683" y="2007858"/>
                    <a:ext cx="1944600" cy="1711500"/>
                  </a:xfrm>
                  <a:prstGeom prst="round2DiagRect">
                    <a:avLst>
                      <a:gd fmla="val 0" name="adj1"/>
                      <a:gd fmla="val 17764" name="adj2"/>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txBox="1"/>
                  <p:nvPr/>
                </p:nvSpPr>
                <p:spPr>
                  <a:xfrm>
                    <a:off x="3316096" y="2475395"/>
                    <a:ext cx="1451700" cy="6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rgbClr val="FFFFFF"/>
                        </a:solidFill>
                        <a:latin typeface="Calibri"/>
                        <a:ea typeface="Calibri"/>
                        <a:cs typeface="Calibri"/>
                        <a:sym typeface="Calibri"/>
                      </a:rPr>
                      <a:t>Consider free or discounted home charging installation to gain new buyers</a:t>
                    </a:r>
                    <a:endParaRPr sz="1200">
                      <a:solidFill>
                        <a:srgbClr val="FFFFFF"/>
                      </a:solidFill>
                      <a:latin typeface="Calibri"/>
                      <a:ea typeface="Calibri"/>
                      <a:cs typeface="Calibri"/>
                      <a:sym typeface="Calibri"/>
                    </a:endParaRPr>
                  </a:p>
                  <a:p>
                    <a:pPr indent="0" lvl="0" marL="0" rtl="0" algn="l">
                      <a:lnSpc>
                        <a:spcPct val="115000"/>
                      </a:lnSpc>
                      <a:spcBef>
                        <a:spcPts val="0"/>
                      </a:spcBef>
                      <a:spcAft>
                        <a:spcPts val="1600"/>
                      </a:spcAft>
                      <a:buNone/>
                    </a:pPr>
                    <a:r>
                      <a:t/>
                    </a:r>
                    <a:endParaRPr sz="800">
                      <a:solidFill>
                        <a:srgbClr val="FFFFFF"/>
                      </a:solidFill>
                      <a:latin typeface="Roboto"/>
                      <a:ea typeface="Roboto"/>
                      <a:cs typeface="Roboto"/>
                      <a:sym typeface="Roboto"/>
                    </a:endParaRPr>
                  </a:p>
                </p:txBody>
              </p:sp>
            </p:grpSp>
            <p:grpSp>
              <p:nvGrpSpPr>
                <p:cNvPr id="349" name="Google Shape;349;p30"/>
                <p:cNvGrpSpPr/>
                <p:nvPr/>
              </p:nvGrpSpPr>
              <p:grpSpPr>
                <a:xfrm>
                  <a:off x="1131615" y="2013874"/>
                  <a:ext cx="1944600" cy="1711500"/>
                  <a:chOff x="1126852" y="2013874"/>
                  <a:chExt cx="1944600" cy="1711500"/>
                </a:xfrm>
              </p:grpSpPr>
              <p:sp>
                <p:nvSpPr>
                  <p:cNvPr id="350" name="Google Shape;350;p30"/>
                  <p:cNvSpPr/>
                  <p:nvPr/>
                </p:nvSpPr>
                <p:spPr>
                  <a:xfrm>
                    <a:off x="1126852" y="2013874"/>
                    <a:ext cx="1944600" cy="1711500"/>
                  </a:xfrm>
                  <a:prstGeom prst="round2DiagRect">
                    <a:avLst>
                      <a:gd fmla="val 0" name="adj1"/>
                      <a:gd fmla="val 17764" name="adj2"/>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txBox="1"/>
                  <p:nvPr/>
                </p:nvSpPr>
                <p:spPr>
                  <a:xfrm>
                    <a:off x="1351615" y="2289566"/>
                    <a:ext cx="1451700" cy="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Calibri"/>
                        <a:ea typeface="Calibri"/>
                        <a:cs typeface="Calibri"/>
                        <a:sym typeface="Calibri"/>
                      </a:rPr>
                      <a:t>Install new chargers in states with increasing EV sales that don’t yet have robust charging networks</a:t>
                    </a:r>
                    <a:endParaRPr sz="1200">
                      <a:solidFill>
                        <a:srgbClr val="FFFFFF"/>
                      </a:solidFill>
                      <a:latin typeface="Calibri"/>
                      <a:ea typeface="Calibri"/>
                      <a:cs typeface="Calibri"/>
                      <a:sym typeface="Calibri"/>
                    </a:endParaRPr>
                  </a:p>
                  <a:p>
                    <a:pPr indent="0" lvl="0" marL="0" rtl="0" algn="l">
                      <a:lnSpc>
                        <a:spcPct val="115000"/>
                      </a:lnSpc>
                      <a:spcBef>
                        <a:spcPts val="0"/>
                      </a:spcBef>
                      <a:spcAft>
                        <a:spcPts val="1600"/>
                      </a:spcAft>
                      <a:buNone/>
                    </a:pPr>
                    <a:r>
                      <a:t/>
                    </a:r>
                    <a:endParaRPr sz="800">
                      <a:solidFill>
                        <a:srgbClr val="FFFFFF"/>
                      </a:solidFill>
                      <a:latin typeface="Roboto"/>
                      <a:ea typeface="Roboto"/>
                      <a:cs typeface="Roboto"/>
                      <a:sym typeface="Roboto"/>
                    </a:endParaRPr>
                  </a:p>
                </p:txBody>
              </p:sp>
            </p:grpSp>
          </p:grpSp>
          <p:grpSp>
            <p:nvGrpSpPr>
              <p:cNvPr id="352" name="Google Shape;352;p30"/>
              <p:cNvGrpSpPr/>
              <p:nvPr/>
            </p:nvGrpSpPr>
            <p:grpSpPr>
              <a:xfrm>
                <a:off x="2948278" y="2701271"/>
                <a:ext cx="260366" cy="260366"/>
                <a:chOff x="3157188" y="909150"/>
                <a:chExt cx="470400" cy="470400"/>
              </a:xfrm>
            </p:grpSpPr>
            <p:sp>
              <p:nvSpPr>
                <p:cNvPr id="353" name="Google Shape;353;p30"/>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3243138" y="995100"/>
                  <a:ext cx="298500" cy="298500"/>
                </a:xfrm>
                <a:prstGeom prst="mathPlus">
                  <a:avLst>
                    <a:gd fmla="val 9900" name="adj1"/>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 name="Google Shape;355;p30"/>
            <p:cNvGrpSpPr/>
            <p:nvPr/>
          </p:nvGrpSpPr>
          <p:grpSpPr>
            <a:xfrm>
              <a:off x="82663" y="2006496"/>
              <a:ext cx="1930500" cy="2099001"/>
              <a:chOff x="-212689" y="2019977"/>
              <a:chExt cx="1930500" cy="1944600"/>
            </a:xfrm>
          </p:grpSpPr>
          <p:sp>
            <p:nvSpPr>
              <p:cNvPr id="356" name="Google Shape;356;p30"/>
              <p:cNvSpPr/>
              <p:nvPr/>
            </p:nvSpPr>
            <p:spPr>
              <a:xfrm flipH="1" rot="-5400000">
                <a:off x="-219739" y="2027027"/>
                <a:ext cx="1944600" cy="1930500"/>
              </a:xfrm>
              <a:prstGeom prst="round2DiagRect">
                <a:avLst>
                  <a:gd fmla="val 0" name="adj1"/>
                  <a:gd fmla="val 17764" name="adj2"/>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txBox="1"/>
              <p:nvPr/>
            </p:nvSpPr>
            <p:spPr>
              <a:xfrm>
                <a:off x="104548" y="2403758"/>
                <a:ext cx="1451700" cy="7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rgbClr val="FFFFFF"/>
                    </a:solidFill>
                    <a:latin typeface="Calibri"/>
                    <a:ea typeface="Calibri"/>
                    <a:cs typeface="Calibri"/>
                    <a:sym typeface="Calibri"/>
                  </a:rPr>
                  <a:t>Offer non-proprietary chargers to reduce cost and tap into existing charging networks</a:t>
                </a:r>
                <a:endParaRPr sz="1200">
                  <a:solidFill>
                    <a:srgbClr val="FFFFFF"/>
                  </a:solidFill>
                  <a:latin typeface="Calibri"/>
                  <a:ea typeface="Calibri"/>
                  <a:cs typeface="Calibri"/>
                  <a:sym typeface="Calibri"/>
                </a:endParaRPr>
              </a:p>
              <a:p>
                <a:pPr indent="0" lvl="0" marL="0" rtl="0" algn="l">
                  <a:lnSpc>
                    <a:spcPct val="115000"/>
                  </a:lnSpc>
                  <a:spcBef>
                    <a:spcPts val="0"/>
                  </a:spcBef>
                  <a:spcAft>
                    <a:spcPts val="1600"/>
                  </a:spcAft>
                  <a:buNone/>
                </a:pPr>
                <a:r>
                  <a:t/>
                </a:r>
                <a:endParaRPr sz="800">
                  <a:solidFill>
                    <a:srgbClr val="FFFFFF"/>
                  </a:solidFill>
                  <a:latin typeface="Roboto"/>
                  <a:ea typeface="Roboto"/>
                  <a:cs typeface="Roboto"/>
                  <a:sym typeface="Roboto"/>
                </a:endParaRPr>
              </a:p>
            </p:txBody>
          </p:sp>
        </p:grpSp>
        <p:sp>
          <p:nvSpPr>
            <p:cNvPr id="358" name="Google Shape;358;p30"/>
            <p:cNvSpPr/>
            <p:nvPr/>
          </p:nvSpPr>
          <p:spPr>
            <a:xfrm>
              <a:off x="1953136" y="2906378"/>
              <a:ext cx="260400" cy="320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p:nvPr/>
          </p:nvSpPr>
          <p:spPr>
            <a:xfrm>
              <a:off x="2000674" y="2964865"/>
              <a:ext cx="165300" cy="203100"/>
            </a:xfrm>
            <a:prstGeom prst="mathPlus">
              <a:avLst>
                <a:gd fmla="val 9900" name="adj1"/>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31"/>
          <p:cNvSpPr txBox="1"/>
          <p:nvPr/>
        </p:nvSpPr>
        <p:spPr>
          <a:xfrm>
            <a:off x="0" y="-46850"/>
            <a:ext cx="9159900" cy="702600"/>
          </a:xfrm>
          <a:prstGeom prst="rect">
            <a:avLst/>
          </a:prstGeom>
          <a:solidFill>
            <a:srgbClr val="44546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 sz="3000">
                <a:solidFill>
                  <a:srgbClr val="EFEFEF"/>
                </a:solidFill>
                <a:latin typeface="Calibri"/>
                <a:ea typeface="Calibri"/>
                <a:cs typeface="Calibri"/>
                <a:sym typeface="Calibri"/>
              </a:rPr>
              <a:t>Marketing Strategy </a:t>
            </a:r>
            <a:endParaRPr b="1" sz="4400">
              <a:solidFill>
                <a:srgbClr val="EFEFEF"/>
              </a:solidFill>
              <a:latin typeface="Calibri"/>
              <a:ea typeface="Calibri"/>
              <a:cs typeface="Calibri"/>
              <a:sym typeface="Calibri"/>
            </a:endParaRPr>
          </a:p>
        </p:txBody>
      </p:sp>
      <p:grpSp>
        <p:nvGrpSpPr>
          <p:cNvPr id="365" name="Google Shape;365;p31"/>
          <p:cNvGrpSpPr/>
          <p:nvPr/>
        </p:nvGrpSpPr>
        <p:grpSpPr>
          <a:xfrm>
            <a:off x="819450" y="3643989"/>
            <a:ext cx="7427212" cy="802187"/>
            <a:chOff x="1593000" y="2322568"/>
            <a:chExt cx="5957975" cy="643500"/>
          </a:xfrm>
        </p:grpSpPr>
        <p:sp>
          <p:nvSpPr>
            <p:cNvPr id="366" name="Google Shape;366;p3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flipH="1">
              <a:off x="2283025" y="2322575"/>
              <a:ext cx="1844400" cy="642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rot="-5400000">
              <a:off x="3501574" y="1934671"/>
              <a:ext cx="643356" cy="1419149"/>
            </a:xfrm>
            <a:prstGeom prst="flowChartOffpageConnector">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Customer Profile IV:</a:t>
              </a:r>
              <a:endParaRPr sz="10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Geo-specific Customers</a:t>
              </a:r>
              <a:endParaRPr sz="1000">
                <a:solidFill>
                  <a:srgbClr val="FFFFFF"/>
                </a:solidFill>
                <a:latin typeface="Roboto"/>
                <a:ea typeface="Roboto"/>
                <a:cs typeface="Roboto"/>
                <a:sym typeface="Roboto"/>
              </a:endParaRPr>
            </a:p>
          </p:txBody>
        </p:sp>
        <p:sp>
          <p:nvSpPr>
            <p:cNvPr id="370" name="Google Shape;370;p31"/>
            <p:cNvSpPr/>
            <p:nvPr/>
          </p:nvSpPr>
          <p:spPr>
            <a:xfrm>
              <a:off x="1593000" y="2322568"/>
              <a:ext cx="690000" cy="642300"/>
            </a:xfrm>
            <a:prstGeom prst="rect">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1593000" y="2322575"/>
              <a:ext cx="690000" cy="642600"/>
            </a:xfrm>
            <a:prstGeom prst="rect">
              <a:avLst/>
            </a:prstGeom>
            <a:solidFill>
              <a:srgbClr val="4646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372" name="Google Shape;372;p3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3D3D3D"/>
                </a:buClr>
                <a:buSzPts val="900"/>
                <a:buFont typeface="Roboto"/>
                <a:buChar char="●"/>
              </a:pPr>
              <a:r>
                <a:rPr lang="en" sz="900">
                  <a:solidFill>
                    <a:srgbClr val="3D3D3D"/>
                  </a:solidFill>
                  <a:latin typeface="Roboto"/>
                  <a:ea typeface="Roboto"/>
                  <a:cs typeface="Roboto"/>
                  <a:sym typeface="Roboto"/>
                </a:rPr>
                <a:t>Luxury car owners in key states with high incentives for EV</a:t>
              </a:r>
              <a:endParaRPr sz="900">
                <a:solidFill>
                  <a:srgbClr val="3D3D3D"/>
                </a:solidFill>
                <a:latin typeface="Roboto"/>
                <a:ea typeface="Roboto"/>
                <a:cs typeface="Roboto"/>
                <a:sym typeface="Roboto"/>
              </a:endParaRPr>
            </a:p>
            <a:p>
              <a:pPr indent="-285750" lvl="0" marL="457200" rtl="0" algn="l">
                <a:lnSpc>
                  <a:spcPct val="115000"/>
                </a:lnSpc>
                <a:spcBef>
                  <a:spcPts val="0"/>
                </a:spcBef>
                <a:spcAft>
                  <a:spcPts val="0"/>
                </a:spcAft>
                <a:buClr>
                  <a:srgbClr val="3D3D3D"/>
                </a:buClr>
                <a:buSzPts val="900"/>
                <a:buFont typeface="Roboto"/>
                <a:buChar char="●"/>
              </a:pPr>
              <a:r>
                <a:rPr lang="en" sz="900">
                  <a:solidFill>
                    <a:srgbClr val="3D3D3D"/>
                  </a:solidFill>
                  <a:latin typeface="Roboto"/>
                  <a:ea typeface="Roboto"/>
                  <a:cs typeface="Roboto"/>
                  <a:sym typeface="Roboto"/>
                </a:rPr>
                <a:t>Emphasize rebate (reward) and convenience that comes with improved infrastructures</a:t>
              </a:r>
              <a:endParaRPr sz="900">
                <a:solidFill>
                  <a:srgbClr val="3D3D3D"/>
                </a:solidFill>
                <a:latin typeface="Roboto"/>
                <a:ea typeface="Roboto"/>
                <a:cs typeface="Roboto"/>
                <a:sym typeface="Roboto"/>
              </a:endParaRPr>
            </a:p>
            <a:p>
              <a:pPr indent="-285750" lvl="0" marL="457200" rtl="0" algn="l">
                <a:lnSpc>
                  <a:spcPct val="115000"/>
                </a:lnSpc>
                <a:spcBef>
                  <a:spcPts val="0"/>
                </a:spcBef>
                <a:spcAft>
                  <a:spcPts val="0"/>
                </a:spcAft>
                <a:buClr>
                  <a:srgbClr val="3D3D3D"/>
                </a:buClr>
                <a:buSzPts val="900"/>
                <a:buFont typeface="Roboto"/>
                <a:buChar char="●"/>
              </a:pPr>
              <a:r>
                <a:rPr lang="en" sz="900">
                  <a:solidFill>
                    <a:srgbClr val="3D3D3D"/>
                  </a:solidFill>
                  <a:latin typeface="Roboto"/>
                  <a:ea typeface="Roboto"/>
                  <a:cs typeface="Roboto"/>
                  <a:sym typeface="Roboto"/>
                </a:rPr>
                <a:t>Keywords: future, convenience, reward </a:t>
              </a:r>
              <a:endParaRPr sz="900">
                <a:solidFill>
                  <a:srgbClr val="3D3D3D"/>
                </a:solidFill>
                <a:latin typeface="Roboto"/>
                <a:ea typeface="Roboto"/>
                <a:cs typeface="Roboto"/>
                <a:sym typeface="Roboto"/>
              </a:endParaRPr>
            </a:p>
          </p:txBody>
        </p:sp>
      </p:grpSp>
      <p:grpSp>
        <p:nvGrpSpPr>
          <p:cNvPr id="373" name="Google Shape;373;p31"/>
          <p:cNvGrpSpPr/>
          <p:nvPr/>
        </p:nvGrpSpPr>
        <p:grpSpPr>
          <a:xfrm>
            <a:off x="819450" y="2827628"/>
            <a:ext cx="7427212" cy="802187"/>
            <a:chOff x="1593000" y="2322568"/>
            <a:chExt cx="5957975" cy="643500"/>
          </a:xfrm>
        </p:grpSpPr>
        <p:sp>
          <p:nvSpPr>
            <p:cNvPr id="374" name="Google Shape;374;p3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flipH="1">
              <a:off x="2283025" y="2322575"/>
              <a:ext cx="1844400" cy="642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rot="-5400000">
              <a:off x="3501574" y="1934671"/>
              <a:ext cx="643356" cy="1419149"/>
            </a:xfrm>
            <a:prstGeom prst="flowChartOffpageConnector">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oboto Medium"/>
                  <a:ea typeface="Roboto Medium"/>
                  <a:cs typeface="Roboto Medium"/>
                  <a:sym typeface="Roboto Medium"/>
                </a:rPr>
                <a:t>Customer Profile III</a:t>
              </a:r>
              <a:endParaRPr sz="1000">
                <a:solidFill>
                  <a:schemeClr val="lt1"/>
                </a:solidFill>
                <a:latin typeface="Roboto Medium"/>
                <a:ea typeface="Roboto Medium"/>
                <a:cs typeface="Roboto Medium"/>
                <a:sym typeface="Roboto Medium"/>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oboto Medium"/>
                  <a:ea typeface="Roboto Medium"/>
                  <a:cs typeface="Roboto Medium"/>
                  <a:sym typeface="Roboto Medium"/>
                </a:rPr>
                <a:t>Millennials</a:t>
              </a:r>
              <a:endParaRPr sz="1000">
                <a:solidFill>
                  <a:srgbClr val="FFFFFF"/>
                </a:solidFill>
                <a:latin typeface="Roboto Medium"/>
                <a:ea typeface="Roboto Medium"/>
                <a:cs typeface="Roboto Medium"/>
                <a:sym typeface="Roboto Medium"/>
              </a:endParaRPr>
            </a:p>
          </p:txBody>
        </p:sp>
        <p:sp>
          <p:nvSpPr>
            <p:cNvPr id="378" name="Google Shape;378;p31"/>
            <p:cNvSpPr/>
            <p:nvPr/>
          </p:nvSpPr>
          <p:spPr>
            <a:xfrm>
              <a:off x="1593000" y="2322568"/>
              <a:ext cx="690000" cy="642300"/>
            </a:xfrm>
            <a:prstGeom prst="rect">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1593000" y="2322575"/>
              <a:ext cx="690000" cy="642600"/>
            </a:xfrm>
            <a:prstGeom prst="rect">
              <a:avLst/>
            </a:prstGeom>
            <a:solidFill>
              <a:srgbClr val="4646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380" name="Google Shape;380;p3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3D3D3D"/>
                </a:buClr>
                <a:buSzPts val="900"/>
                <a:buFont typeface="Roboto"/>
                <a:buChar char="●"/>
              </a:pPr>
              <a:r>
                <a:rPr lang="en" sz="900">
                  <a:solidFill>
                    <a:srgbClr val="3D3D3D"/>
                  </a:solidFill>
                  <a:latin typeface="Roboto"/>
                  <a:ea typeface="Roboto"/>
                  <a:cs typeface="Roboto"/>
                  <a:sym typeface="Roboto"/>
                </a:rPr>
                <a:t>Millennials with income higher than $100,000</a:t>
              </a:r>
              <a:endParaRPr sz="900">
                <a:solidFill>
                  <a:srgbClr val="3D3D3D"/>
                </a:solidFill>
                <a:latin typeface="Roboto"/>
                <a:ea typeface="Roboto"/>
                <a:cs typeface="Roboto"/>
                <a:sym typeface="Roboto"/>
              </a:endParaRPr>
            </a:p>
            <a:p>
              <a:pPr indent="-285750" lvl="0" marL="457200" rtl="0" algn="l">
                <a:lnSpc>
                  <a:spcPct val="115000"/>
                </a:lnSpc>
                <a:spcBef>
                  <a:spcPts val="0"/>
                </a:spcBef>
                <a:spcAft>
                  <a:spcPts val="0"/>
                </a:spcAft>
                <a:buClr>
                  <a:srgbClr val="3D3D3D"/>
                </a:buClr>
                <a:buSzPts val="900"/>
                <a:buFont typeface="Roboto"/>
                <a:buChar char="●"/>
              </a:pPr>
              <a:r>
                <a:rPr lang="en" sz="900">
                  <a:solidFill>
                    <a:srgbClr val="3D3D3D"/>
                  </a:solidFill>
                  <a:latin typeface="Roboto"/>
                  <a:ea typeface="Roboto"/>
                  <a:cs typeface="Roboto"/>
                  <a:sym typeface="Roboto"/>
                </a:rPr>
                <a:t>Versatile SUV that you can drive anywhere, equipped with innovation and comes with zero-emission</a:t>
              </a:r>
              <a:endParaRPr sz="900">
                <a:solidFill>
                  <a:srgbClr val="3D3D3D"/>
                </a:solidFill>
                <a:latin typeface="Roboto"/>
                <a:ea typeface="Roboto"/>
                <a:cs typeface="Roboto"/>
                <a:sym typeface="Roboto"/>
              </a:endParaRPr>
            </a:p>
            <a:p>
              <a:pPr indent="-285750" lvl="0" marL="457200" rtl="0" algn="l">
                <a:lnSpc>
                  <a:spcPct val="115000"/>
                </a:lnSpc>
                <a:spcBef>
                  <a:spcPts val="0"/>
                </a:spcBef>
                <a:spcAft>
                  <a:spcPts val="0"/>
                </a:spcAft>
                <a:buClr>
                  <a:srgbClr val="3D3D3D"/>
                </a:buClr>
                <a:buSzPts val="900"/>
                <a:buFont typeface="Roboto"/>
                <a:buChar char="●"/>
              </a:pPr>
              <a:r>
                <a:rPr lang="en" sz="900">
                  <a:solidFill>
                    <a:srgbClr val="3D3D3D"/>
                  </a:solidFill>
                  <a:latin typeface="Roboto"/>
                  <a:ea typeface="Roboto"/>
                  <a:cs typeface="Roboto"/>
                  <a:sym typeface="Roboto"/>
                </a:rPr>
                <a:t>Keywords: innovation, environmentally friendly, versatility</a:t>
              </a:r>
              <a:endParaRPr sz="900">
                <a:solidFill>
                  <a:srgbClr val="3D3D3D"/>
                </a:solidFill>
                <a:latin typeface="Roboto"/>
                <a:ea typeface="Roboto"/>
                <a:cs typeface="Roboto"/>
                <a:sym typeface="Roboto"/>
              </a:endParaRPr>
            </a:p>
          </p:txBody>
        </p:sp>
      </p:grpSp>
      <p:grpSp>
        <p:nvGrpSpPr>
          <p:cNvPr id="381" name="Google Shape;381;p31"/>
          <p:cNvGrpSpPr/>
          <p:nvPr/>
        </p:nvGrpSpPr>
        <p:grpSpPr>
          <a:xfrm>
            <a:off x="819450" y="2011233"/>
            <a:ext cx="7427212" cy="802187"/>
            <a:chOff x="1593000" y="2322568"/>
            <a:chExt cx="5957975" cy="643500"/>
          </a:xfrm>
        </p:grpSpPr>
        <p:sp>
          <p:nvSpPr>
            <p:cNvPr id="382" name="Google Shape;382;p3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flipH="1">
              <a:off x="2283025" y="2322575"/>
              <a:ext cx="1844400" cy="642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rot="-5400000">
              <a:off x="3501574" y="1934671"/>
              <a:ext cx="643356" cy="1419149"/>
            </a:xfrm>
            <a:prstGeom prst="flowChartOffpageConnector">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oboto Medium"/>
                  <a:ea typeface="Roboto Medium"/>
                  <a:cs typeface="Roboto Medium"/>
                  <a:sym typeface="Roboto Medium"/>
                </a:rPr>
                <a:t>Customer Profile II</a:t>
              </a:r>
              <a:endParaRPr sz="1000">
                <a:solidFill>
                  <a:schemeClr val="lt1"/>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1000">
                  <a:solidFill>
                    <a:schemeClr val="lt1"/>
                  </a:solidFill>
                  <a:latin typeface="Roboto Medium"/>
                  <a:ea typeface="Roboto Medium"/>
                  <a:cs typeface="Roboto Medium"/>
                  <a:sym typeface="Roboto Medium"/>
                </a:rPr>
                <a:t>Family &amp; Women</a:t>
              </a:r>
              <a:endParaRPr sz="1000">
                <a:solidFill>
                  <a:srgbClr val="FFFFFF"/>
                </a:solidFill>
                <a:latin typeface="Roboto Medium"/>
                <a:ea typeface="Roboto Medium"/>
                <a:cs typeface="Roboto Medium"/>
                <a:sym typeface="Roboto Medium"/>
              </a:endParaRPr>
            </a:p>
          </p:txBody>
        </p:sp>
        <p:sp>
          <p:nvSpPr>
            <p:cNvPr id="386" name="Google Shape;386;p31"/>
            <p:cNvSpPr/>
            <p:nvPr/>
          </p:nvSpPr>
          <p:spPr>
            <a:xfrm>
              <a:off x="1593000" y="2322568"/>
              <a:ext cx="690000" cy="642300"/>
            </a:xfrm>
            <a:prstGeom prst="rect">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1593000" y="2322575"/>
              <a:ext cx="690000" cy="642600"/>
            </a:xfrm>
            <a:prstGeom prst="rect">
              <a:avLst/>
            </a:prstGeom>
            <a:solidFill>
              <a:srgbClr val="4646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388" name="Google Shape;388;p31"/>
            <p:cNvSpPr/>
            <p:nvPr/>
          </p:nvSpPr>
          <p:spPr>
            <a:xfrm>
              <a:off x="4387842" y="2323745"/>
              <a:ext cx="31353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3D3D3D"/>
                </a:buClr>
                <a:buSzPts val="900"/>
                <a:buFont typeface="Roboto"/>
                <a:buChar char="●"/>
              </a:pPr>
              <a:r>
                <a:rPr lang="en" sz="900">
                  <a:solidFill>
                    <a:srgbClr val="3D3D3D"/>
                  </a:solidFill>
                  <a:latin typeface="Roboto"/>
                  <a:ea typeface="Roboto"/>
                  <a:cs typeface="Roboto"/>
                  <a:sym typeface="Roboto"/>
                </a:rPr>
                <a:t>Family and women drivers</a:t>
              </a:r>
              <a:endParaRPr sz="900">
                <a:solidFill>
                  <a:srgbClr val="3D3D3D"/>
                </a:solidFill>
                <a:latin typeface="Roboto"/>
                <a:ea typeface="Roboto"/>
                <a:cs typeface="Roboto"/>
                <a:sym typeface="Roboto"/>
              </a:endParaRPr>
            </a:p>
            <a:p>
              <a:pPr indent="-285750" lvl="0" marL="457200" rtl="0" algn="l">
                <a:lnSpc>
                  <a:spcPct val="115000"/>
                </a:lnSpc>
                <a:spcBef>
                  <a:spcPts val="0"/>
                </a:spcBef>
                <a:spcAft>
                  <a:spcPts val="0"/>
                </a:spcAft>
                <a:buClr>
                  <a:srgbClr val="3D3D3D"/>
                </a:buClr>
                <a:buSzPts val="900"/>
                <a:buFont typeface="Roboto"/>
                <a:buChar char="●"/>
              </a:pPr>
              <a:r>
                <a:rPr lang="en" sz="900">
                  <a:solidFill>
                    <a:srgbClr val="3D3D3D"/>
                  </a:solidFill>
                  <a:latin typeface="Roboto"/>
                  <a:ea typeface="Roboto"/>
                  <a:cs typeface="Roboto"/>
                  <a:sym typeface="Roboto"/>
                </a:rPr>
                <a:t>Zero-emission SUV that comes with comfort, safety, and style</a:t>
              </a:r>
              <a:endParaRPr sz="900">
                <a:solidFill>
                  <a:srgbClr val="3D3D3D"/>
                </a:solidFill>
                <a:latin typeface="Roboto"/>
                <a:ea typeface="Roboto"/>
                <a:cs typeface="Roboto"/>
                <a:sym typeface="Roboto"/>
              </a:endParaRPr>
            </a:p>
            <a:p>
              <a:pPr indent="-285750" lvl="0" marL="457200" rtl="0" algn="l">
                <a:lnSpc>
                  <a:spcPct val="115000"/>
                </a:lnSpc>
                <a:spcBef>
                  <a:spcPts val="0"/>
                </a:spcBef>
                <a:spcAft>
                  <a:spcPts val="0"/>
                </a:spcAft>
                <a:buClr>
                  <a:srgbClr val="3D3D3D"/>
                </a:buClr>
                <a:buSzPts val="900"/>
                <a:buFont typeface="Roboto"/>
                <a:buChar char="●"/>
              </a:pPr>
              <a:r>
                <a:rPr lang="en" sz="900">
                  <a:solidFill>
                    <a:srgbClr val="3D3D3D"/>
                  </a:solidFill>
                  <a:latin typeface="Roboto"/>
                  <a:ea typeface="Roboto"/>
                  <a:cs typeface="Roboto"/>
                  <a:sym typeface="Roboto"/>
                </a:rPr>
                <a:t>Keywords: comfort, safety, environmentally friendly</a:t>
              </a:r>
              <a:endParaRPr sz="900">
                <a:solidFill>
                  <a:srgbClr val="3D3D3D"/>
                </a:solidFill>
                <a:latin typeface="Roboto"/>
                <a:ea typeface="Roboto"/>
                <a:cs typeface="Roboto"/>
                <a:sym typeface="Roboto"/>
              </a:endParaRPr>
            </a:p>
          </p:txBody>
        </p:sp>
      </p:grpSp>
      <p:grpSp>
        <p:nvGrpSpPr>
          <p:cNvPr id="389" name="Google Shape;389;p31"/>
          <p:cNvGrpSpPr/>
          <p:nvPr/>
        </p:nvGrpSpPr>
        <p:grpSpPr>
          <a:xfrm>
            <a:off x="819450" y="1194881"/>
            <a:ext cx="7427296" cy="802187"/>
            <a:chOff x="1593000" y="2322568"/>
            <a:chExt cx="5958042" cy="643500"/>
          </a:xfrm>
        </p:grpSpPr>
        <p:sp>
          <p:nvSpPr>
            <p:cNvPr id="390" name="Google Shape;390;p3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flipH="1">
              <a:off x="2283025" y="2322575"/>
              <a:ext cx="1844400" cy="642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rot="-5400000">
              <a:off x="3501574" y="1934671"/>
              <a:ext cx="643356" cy="1419149"/>
            </a:xfrm>
            <a:prstGeom prst="flowChartOffpageConnector">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Customer Profile I</a:t>
              </a:r>
              <a:endParaRPr sz="10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Current Luxury Car Owners</a:t>
              </a:r>
              <a:endParaRPr sz="1000">
                <a:solidFill>
                  <a:srgbClr val="FFFFFF"/>
                </a:solidFill>
                <a:latin typeface="Roboto Medium"/>
                <a:ea typeface="Roboto Medium"/>
                <a:cs typeface="Roboto Medium"/>
                <a:sym typeface="Roboto Medium"/>
              </a:endParaRPr>
            </a:p>
          </p:txBody>
        </p:sp>
        <p:sp>
          <p:nvSpPr>
            <p:cNvPr id="394" name="Google Shape;394;p31"/>
            <p:cNvSpPr/>
            <p:nvPr/>
          </p:nvSpPr>
          <p:spPr>
            <a:xfrm>
              <a:off x="1593000" y="2322568"/>
              <a:ext cx="690000" cy="642300"/>
            </a:xfrm>
            <a:prstGeom prst="rect">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p:nvPr/>
          </p:nvSpPr>
          <p:spPr>
            <a:xfrm>
              <a:off x="1593000" y="2322575"/>
              <a:ext cx="690000" cy="642600"/>
            </a:xfrm>
            <a:prstGeom prst="rect">
              <a:avLst/>
            </a:prstGeom>
            <a:solidFill>
              <a:srgbClr val="4646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396" name="Google Shape;396;p31"/>
            <p:cNvSpPr/>
            <p:nvPr/>
          </p:nvSpPr>
          <p:spPr>
            <a:xfrm>
              <a:off x="4387842" y="2323746"/>
              <a:ext cx="3163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3D3D3D"/>
                </a:buClr>
                <a:buSzPts val="900"/>
                <a:buFont typeface="Roboto"/>
                <a:buChar char="●"/>
              </a:pPr>
              <a:r>
                <a:rPr lang="en" sz="900">
                  <a:solidFill>
                    <a:srgbClr val="3D3D3D"/>
                  </a:solidFill>
                  <a:latin typeface="Roboto"/>
                  <a:ea typeface="Roboto"/>
                  <a:cs typeface="Roboto"/>
                  <a:sym typeface="Roboto"/>
                </a:rPr>
                <a:t>General luxury car owners</a:t>
              </a:r>
              <a:endParaRPr sz="900">
                <a:solidFill>
                  <a:srgbClr val="3D3D3D"/>
                </a:solidFill>
                <a:latin typeface="Roboto"/>
                <a:ea typeface="Roboto"/>
                <a:cs typeface="Roboto"/>
                <a:sym typeface="Roboto"/>
              </a:endParaRPr>
            </a:p>
            <a:p>
              <a:pPr indent="-285750" lvl="0" marL="457200" rtl="0" algn="l">
                <a:lnSpc>
                  <a:spcPct val="115000"/>
                </a:lnSpc>
                <a:spcBef>
                  <a:spcPts val="0"/>
                </a:spcBef>
                <a:spcAft>
                  <a:spcPts val="0"/>
                </a:spcAft>
                <a:buClr>
                  <a:srgbClr val="3D3D3D"/>
                </a:buClr>
                <a:buSzPts val="900"/>
                <a:buFont typeface="Roboto"/>
                <a:buChar char="●"/>
              </a:pPr>
              <a:r>
                <a:rPr lang="en" sz="900">
                  <a:solidFill>
                    <a:srgbClr val="3D3D3D"/>
                  </a:solidFill>
                  <a:latin typeface="Roboto"/>
                  <a:ea typeface="Roboto"/>
                  <a:cs typeface="Roboto"/>
                  <a:sym typeface="Roboto"/>
                </a:rPr>
                <a:t>Porsche’s </a:t>
              </a:r>
              <a:r>
                <a:rPr lang="en" sz="900">
                  <a:solidFill>
                    <a:srgbClr val="3D3D3D"/>
                  </a:solidFill>
                  <a:latin typeface="Roboto"/>
                  <a:ea typeface="Roboto"/>
                  <a:cs typeface="Roboto"/>
                  <a:sym typeface="Roboto"/>
                </a:rPr>
                <a:t>white glove</a:t>
              </a:r>
              <a:r>
                <a:rPr lang="en" sz="900">
                  <a:solidFill>
                    <a:srgbClr val="3D3D3D"/>
                  </a:solidFill>
                  <a:latin typeface="Roboto"/>
                  <a:ea typeface="Roboto"/>
                  <a:cs typeface="Roboto"/>
                  <a:sym typeface="Roboto"/>
                </a:rPr>
                <a:t> service to install charging stations at home</a:t>
              </a:r>
              <a:endParaRPr sz="900">
                <a:solidFill>
                  <a:srgbClr val="3D3D3D"/>
                </a:solidFill>
                <a:latin typeface="Roboto"/>
                <a:ea typeface="Roboto"/>
                <a:cs typeface="Roboto"/>
                <a:sym typeface="Roboto"/>
              </a:endParaRPr>
            </a:p>
            <a:p>
              <a:pPr indent="-285750" lvl="0" marL="457200" rtl="0" algn="l">
                <a:lnSpc>
                  <a:spcPct val="115000"/>
                </a:lnSpc>
                <a:spcBef>
                  <a:spcPts val="0"/>
                </a:spcBef>
                <a:spcAft>
                  <a:spcPts val="0"/>
                </a:spcAft>
                <a:buClr>
                  <a:srgbClr val="3D3D3D"/>
                </a:buClr>
                <a:buSzPts val="900"/>
                <a:buFont typeface="Roboto"/>
                <a:buChar char="●"/>
              </a:pPr>
              <a:r>
                <a:rPr lang="en" sz="900">
                  <a:solidFill>
                    <a:srgbClr val="3D3D3D"/>
                  </a:solidFill>
                  <a:latin typeface="Roboto"/>
                  <a:ea typeface="Roboto"/>
                  <a:cs typeface="Roboto"/>
                  <a:sym typeface="Roboto"/>
                </a:rPr>
                <a:t>Keywords: design, convenience, and innovation</a:t>
              </a:r>
              <a:endParaRPr sz="900">
                <a:solidFill>
                  <a:srgbClr val="3D3D3D"/>
                </a:solidFill>
                <a:latin typeface="Roboto"/>
                <a:ea typeface="Roboto"/>
                <a:cs typeface="Roboto"/>
                <a:sym typeface="Robo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32"/>
          <p:cNvSpPr txBox="1"/>
          <p:nvPr/>
        </p:nvSpPr>
        <p:spPr>
          <a:xfrm>
            <a:off x="-7950" y="0"/>
            <a:ext cx="9159900" cy="702600"/>
          </a:xfrm>
          <a:prstGeom prst="rect">
            <a:avLst/>
          </a:prstGeom>
          <a:solidFill>
            <a:srgbClr val="44546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 sz="3000">
                <a:solidFill>
                  <a:srgbClr val="EFEFEF"/>
                </a:solidFill>
                <a:latin typeface="Calibri"/>
                <a:ea typeface="Calibri"/>
                <a:cs typeface="Calibri"/>
                <a:sym typeface="Calibri"/>
              </a:rPr>
              <a:t>Summary</a:t>
            </a:r>
            <a:endParaRPr b="1" sz="4400">
              <a:solidFill>
                <a:srgbClr val="EFEFEF"/>
              </a:solidFill>
              <a:latin typeface="Calibri"/>
              <a:ea typeface="Calibri"/>
              <a:cs typeface="Calibri"/>
              <a:sym typeface="Calibri"/>
            </a:endParaRPr>
          </a:p>
        </p:txBody>
      </p:sp>
      <p:sp>
        <p:nvSpPr>
          <p:cNvPr id="402" name="Google Shape;402;p32"/>
          <p:cNvSpPr txBox="1"/>
          <p:nvPr/>
        </p:nvSpPr>
        <p:spPr>
          <a:xfrm>
            <a:off x="50850" y="808150"/>
            <a:ext cx="9017400" cy="406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latin typeface="Calibri"/>
                <a:ea typeface="Calibri"/>
                <a:cs typeface="Calibri"/>
                <a:sym typeface="Calibri"/>
              </a:rPr>
              <a:t>To maximize both earnings and environmental impact, Porsche should:</a:t>
            </a:r>
            <a:endParaRPr sz="1800">
              <a:latin typeface="Calibri"/>
              <a:ea typeface="Calibri"/>
              <a:cs typeface="Calibri"/>
              <a:sym typeface="Calibri"/>
            </a:endParaRPr>
          </a:p>
          <a:p>
            <a:pPr indent="0" lvl="0" marL="457200" marR="0" rtl="0" algn="l">
              <a:lnSpc>
                <a:spcPct val="100000"/>
              </a:lnSpc>
              <a:spcBef>
                <a:spcPts val="0"/>
              </a:spcBef>
              <a:spcAft>
                <a:spcPts val="0"/>
              </a:spcAft>
              <a:buNone/>
            </a:pPr>
            <a:r>
              <a:t/>
            </a:r>
            <a:endParaRPr>
              <a:latin typeface="Calibri"/>
              <a:ea typeface="Calibri"/>
              <a:cs typeface="Calibri"/>
              <a:sym typeface="Calibri"/>
            </a:endParaRPr>
          </a:p>
          <a:p>
            <a:pPr indent="-317500" lvl="0" marL="457200" marR="0" rtl="0" algn="l">
              <a:lnSpc>
                <a:spcPct val="100000"/>
              </a:lnSpc>
              <a:spcBef>
                <a:spcPts val="0"/>
              </a:spcBef>
              <a:spcAft>
                <a:spcPts val="0"/>
              </a:spcAft>
              <a:buSzPts val="1400"/>
              <a:buFont typeface="Calibri"/>
              <a:buAutoNum type="arabicPeriod"/>
            </a:pPr>
            <a:r>
              <a:rPr lang="en">
                <a:latin typeface="Calibri"/>
                <a:ea typeface="Calibri"/>
                <a:cs typeface="Calibri"/>
                <a:sym typeface="Calibri"/>
              </a:rPr>
              <a:t>Offer an SUV electric vehicle, which is an increasingly popular model and emits 25% more CO2 than a mid-size car</a:t>
            </a:r>
            <a:endParaRPr>
              <a:latin typeface="Calibri"/>
              <a:ea typeface="Calibri"/>
              <a:cs typeface="Calibri"/>
              <a:sym typeface="Calibri"/>
            </a:endParaRPr>
          </a:p>
          <a:p>
            <a:pPr indent="0" lvl="0" marL="914400" marR="0" rtl="0" algn="l">
              <a:lnSpc>
                <a:spcPct val="100000"/>
              </a:lnSpc>
              <a:spcBef>
                <a:spcPts val="0"/>
              </a:spcBef>
              <a:spcAft>
                <a:spcPts val="0"/>
              </a:spcAft>
              <a:buNone/>
            </a:pPr>
            <a:r>
              <a:t/>
            </a:r>
            <a:endParaRPr>
              <a:latin typeface="Calibri"/>
              <a:ea typeface="Calibri"/>
              <a:cs typeface="Calibri"/>
              <a:sym typeface="Calibri"/>
            </a:endParaRPr>
          </a:p>
          <a:p>
            <a:pPr indent="-317500" lvl="0" marL="457200" marR="0" rtl="0" algn="l">
              <a:lnSpc>
                <a:spcPct val="100000"/>
              </a:lnSpc>
              <a:spcBef>
                <a:spcPts val="0"/>
              </a:spcBef>
              <a:spcAft>
                <a:spcPts val="0"/>
              </a:spcAft>
              <a:buSzPts val="1400"/>
              <a:buFont typeface="Calibri"/>
              <a:buAutoNum type="arabicPeriod"/>
            </a:pPr>
            <a:r>
              <a:rPr lang="en">
                <a:latin typeface="Calibri"/>
                <a:ea typeface="Calibri"/>
                <a:cs typeface="Calibri"/>
                <a:sym typeface="Calibri"/>
              </a:rPr>
              <a:t>Target consumers in states that have incentives and regulations that support EV sales</a:t>
            </a:r>
            <a:endParaRPr>
              <a:latin typeface="Calibri"/>
              <a:ea typeface="Calibri"/>
              <a:cs typeface="Calibri"/>
              <a:sym typeface="Calibri"/>
            </a:endParaRPr>
          </a:p>
          <a:p>
            <a:pPr indent="-317500" lvl="1" marL="914400" marR="0" rtl="0" algn="l">
              <a:lnSpc>
                <a:spcPct val="100000"/>
              </a:lnSpc>
              <a:spcBef>
                <a:spcPts val="0"/>
              </a:spcBef>
              <a:spcAft>
                <a:spcPts val="0"/>
              </a:spcAft>
              <a:buSzPts val="1400"/>
              <a:buFont typeface="Calibri"/>
              <a:buAutoNum type="alphaLcPeriod"/>
            </a:pPr>
            <a:r>
              <a:rPr lang="en">
                <a:latin typeface="Calibri"/>
                <a:ea typeface="Calibri"/>
                <a:cs typeface="Calibri"/>
                <a:sym typeface="Calibri"/>
              </a:rPr>
              <a:t>Especially rebates for vehicles or charging station installation</a:t>
            </a:r>
            <a:endParaRPr>
              <a:latin typeface="Calibri"/>
              <a:ea typeface="Calibri"/>
              <a:cs typeface="Calibri"/>
              <a:sym typeface="Calibri"/>
            </a:endParaRPr>
          </a:p>
          <a:p>
            <a:pPr indent="-317500" lvl="1" marL="914400" marR="0" rtl="0" algn="l">
              <a:lnSpc>
                <a:spcPct val="100000"/>
              </a:lnSpc>
              <a:spcBef>
                <a:spcPts val="0"/>
              </a:spcBef>
              <a:spcAft>
                <a:spcPts val="0"/>
              </a:spcAft>
              <a:buSzPts val="1400"/>
              <a:buFont typeface="Calibri"/>
              <a:buAutoNum type="alphaLcPeriod"/>
            </a:pPr>
            <a:r>
              <a:rPr lang="en">
                <a:latin typeface="Calibri"/>
                <a:ea typeface="Calibri"/>
                <a:cs typeface="Calibri"/>
                <a:sym typeface="Calibri"/>
              </a:rPr>
              <a:t>In emerging market states that don’t offer these incentives, Porsche should consider offering them independently</a:t>
            </a:r>
            <a:endParaRPr>
              <a:latin typeface="Calibri"/>
              <a:ea typeface="Calibri"/>
              <a:cs typeface="Calibri"/>
              <a:sym typeface="Calibri"/>
            </a:endParaRPr>
          </a:p>
          <a:p>
            <a:pPr indent="0" lvl="0" marL="1371600" marR="0" rtl="0" algn="l">
              <a:lnSpc>
                <a:spcPct val="100000"/>
              </a:lnSpc>
              <a:spcBef>
                <a:spcPts val="0"/>
              </a:spcBef>
              <a:spcAft>
                <a:spcPts val="0"/>
              </a:spcAft>
              <a:buNone/>
            </a:pPr>
            <a:r>
              <a:t/>
            </a:r>
            <a:endParaRPr>
              <a:latin typeface="Calibri"/>
              <a:ea typeface="Calibri"/>
              <a:cs typeface="Calibri"/>
              <a:sym typeface="Calibri"/>
            </a:endParaRPr>
          </a:p>
          <a:p>
            <a:pPr indent="-317500" lvl="0" marL="457200" marR="0" rtl="0" algn="l">
              <a:lnSpc>
                <a:spcPct val="100000"/>
              </a:lnSpc>
              <a:spcBef>
                <a:spcPts val="0"/>
              </a:spcBef>
              <a:spcAft>
                <a:spcPts val="0"/>
              </a:spcAft>
              <a:buSzPts val="1400"/>
              <a:buFont typeface="Calibri"/>
              <a:buAutoNum type="arabicPeriod"/>
            </a:pPr>
            <a:r>
              <a:rPr lang="en">
                <a:latin typeface="Calibri"/>
                <a:ea typeface="Calibri"/>
                <a:cs typeface="Calibri"/>
                <a:sym typeface="Calibri"/>
              </a:rPr>
              <a:t>Target states with higher average gas prices, and create messaging around lifetime cost savings</a:t>
            </a:r>
            <a:endParaRPr>
              <a:latin typeface="Calibri"/>
              <a:ea typeface="Calibri"/>
              <a:cs typeface="Calibri"/>
              <a:sym typeface="Calibri"/>
            </a:endParaRPr>
          </a:p>
          <a:p>
            <a:pPr indent="0" lvl="0" marL="914400" marR="0" rtl="0" algn="l">
              <a:lnSpc>
                <a:spcPct val="100000"/>
              </a:lnSpc>
              <a:spcBef>
                <a:spcPts val="0"/>
              </a:spcBef>
              <a:spcAft>
                <a:spcPts val="0"/>
              </a:spcAft>
              <a:buNone/>
            </a:pPr>
            <a:r>
              <a:t/>
            </a:r>
            <a:endParaRPr>
              <a:latin typeface="Calibri"/>
              <a:ea typeface="Calibri"/>
              <a:cs typeface="Calibri"/>
              <a:sym typeface="Calibri"/>
            </a:endParaRPr>
          </a:p>
          <a:p>
            <a:pPr indent="-317500" lvl="0" marL="457200" marR="0" rtl="0" algn="l">
              <a:lnSpc>
                <a:spcPct val="100000"/>
              </a:lnSpc>
              <a:spcBef>
                <a:spcPts val="0"/>
              </a:spcBef>
              <a:spcAft>
                <a:spcPts val="0"/>
              </a:spcAft>
              <a:buSzPts val="1400"/>
              <a:buFont typeface="Calibri"/>
              <a:buAutoNum type="arabicPeriod"/>
            </a:pPr>
            <a:r>
              <a:rPr lang="en">
                <a:latin typeface="Calibri"/>
                <a:ea typeface="Calibri"/>
                <a:cs typeface="Calibri"/>
                <a:sym typeface="Calibri"/>
              </a:rPr>
              <a:t>Market to millennials, especially families and women - place emphasis on safety, comfort, and environmental impact</a:t>
            </a:r>
            <a:endParaRPr>
              <a:latin typeface="Calibri"/>
              <a:ea typeface="Calibri"/>
              <a:cs typeface="Calibri"/>
              <a:sym typeface="Calibri"/>
            </a:endParaRPr>
          </a:p>
          <a:p>
            <a:pPr indent="0" lvl="0" marL="914400" marR="0" rtl="0" algn="l">
              <a:lnSpc>
                <a:spcPct val="100000"/>
              </a:lnSpc>
              <a:spcBef>
                <a:spcPts val="0"/>
              </a:spcBef>
              <a:spcAft>
                <a:spcPts val="0"/>
              </a:spcAft>
              <a:buNone/>
            </a:pPr>
            <a:r>
              <a:t/>
            </a:r>
            <a:endParaRPr>
              <a:latin typeface="Calibri"/>
              <a:ea typeface="Calibri"/>
              <a:cs typeface="Calibri"/>
              <a:sym typeface="Calibri"/>
            </a:endParaRPr>
          </a:p>
          <a:p>
            <a:pPr indent="-317500" lvl="0" marL="457200" marR="0" rtl="0" algn="l">
              <a:lnSpc>
                <a:spcPct val="100000"/>
              </a:lnSpc>
              <a:spcBef>
                <a:spcPts val="0"/>
              </a:spcBef>
              <a:spcAft>
                <a:spcPts val="0"/>
              </a:spcAft>
              <a:buSzPts val="1400"/>
              <a:buFont typeface="Calibri"/>
              <a:buAutoNum type="arabicPeriod"/>
            </a:pPr>
            <a:r>
              <a:rPr lang="en">
                <a:latin typeface="Calibri"/>
                <a:ea typeface="Calibri"/>
                <a:cs typeface="Calibri"/>
                <a:sym typeface="Calibri"/>
              </a:rPr>
              <a:t>Offer nonproprietary chargers to maximize consumer ease and reduce Porsche cost</a:t>
            </a:r>
            <a:endParaRPr>
              <a:latin typeface="Calibri"/>
              <a:ea typeface="Calibri"/>
              <a:cs typeface="Calibri"/>
              <a:sym typeface="Calibri"/>
            </a:endParaRPr>
          </a:p>
          <a:p>
            <a:pPr indent="0" lvl="0" marL="914400" marR="0" rtl="0" algn="l">
              <a:lnSpc>
                <a:spcPct val="100000"/>
              </a:lnSpc>
              <a:spcBef>
                <a:spcPts val="0"/>
              </a:spcBef>
              <a:spcAft>
                <a:spcPts val="0"/>
              </a:spcAft>
              <a:buNone/>
            </a:pPr>
            <a:r>
              <a:t/>
            </a:r>
            <a:endParaRPr>
              <a:latin typeface="Calibri"/>
              <a:ea typeface="Calibri"/>
              <a:cs typeface="Calibri"/>
              <a:sym typeface="Calibri"/>
            </a:endParaRPr>
          </a:p>
          <a:p>
            <a:pPr indent="-317500" lvl="0" marL="457200" marR="0" rtl="0" algn="l">
              <a:lnSpc>
                <a:spcPct val="100000"/>
              </a:lnSpc>
              <a:spcBef>
                <a:spcPts val="0"/>
              </a:spcBef>
              <a:spcAft>
                <a:spcPts val="0"/>
              </a:spcAft>
              <a:buSzPts val="1400"/>
              <a:buFont typeface="Calibri"/>
              <a:buAutoNum type="arabicPeriod"/>
            </a:pPr>
            <a:r>
              <a:rPr lang="en">
                <a:latin typeface="Calibri"/>
                <a:ea typeface="Calibri"/>
                <a:cs typeface="Calibri"/>
                <a:sym typeface="Calibri"/>
              </a:rPr>
              <a:t>Install new chargers in emerging market states that don’t yet have a robust charging network</a:t>
            </a:r>
            <a:endParaRPr>
              <a:latin typeface="Calibri"/>
              <a:ea typeface="Calibri"/>
              <a:cs typeface="Calibri"/>
              <a:sym typeface="Calibri"/>
            </a:endParaRPr>
          </a:p>
          <a:p>
            <a:pPr indent="-317500" lvl="1" marL="914400" marR="0" rtl="0" algn="l">
              <a:lnSpc>
                <a:spcPct val="100000"/>
              </a:lnSpc>
              <a:spcBef>
                <a:spcPts val="0"/>
              </a:spcBef>
              <a:spcAft>
                <a:spcPts val="0"/>
              </a:spcAft>
              <a:buSzPts val="1400"/>
              <a:buFont typeface="Calibri"/>
              <a:buAutoNum type="alphaLcPeriod"/>
            </a:pPr>
            <a:r>
              <a:rPr lang="en">
                <a:latin typeface="Calibri"/>
                <a:ea typeface="Calibri"/>
                <a:cs typeface="Calibri"/>
                <a:sym typeface="Calibri"/>
              </a:rPr>
              <a:t>Especially in urban and suburban areas</a:t>
            </a:r>
            <a:endParaRPr>
              <a:latin typeface="Calibri"/>
              <a:ea typeface="Calibri"/>
              <a:cs typeface="Calibri"/>
              <a:sym typeface="Calibri"/>
            </a:endParaRPr>
          </a:p>
          <a:p>
            <a:pPr indent="0" lvl="0" marL="0" marR="0" rtl="0" algn="l">
              <a:lnSpc>
                <a:spcPct val="100000"/>
              </a:lnSpc>
              <a:spcBef>
                <a:spcPts val="0"/>
              </a:spcBef>
              <a:spcAft>
                <a:spcPts val="0"/>
              </a:spcAft>
              <a:buNone/>
            </a:pPr>
            <a:r>
              <a:t/>
            </a:r>
            <a:endParaRPr b="0" i="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nvSpPr>
        <p:spPr>
          <a:xfrm>
            <a:off x="0" y="-46850"/>
            <a:ext cx="9159900" cy="702600"/>
          </a:xfrm>
          <a:prstGeom prst="rect">
            <a:avLst/>
          </a:prstGeom>
          <a:solidFill>
            <a:srgbClr val="44546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 sz="3000">
                <a:solidFill>
                  <a:srgbClr val="EFEFEF"/>
                </a:solidFill>
                <a:latin typeface="Calibri"/>
                <a:ea typeface="Calibri"/>
                <a:cs typeface="Calibri"/>
                <a:sym typeface="Calibri"/>
              </a:rPr>
              <a:t>Recap - Phase I</a:t>
            </a:r>
            <a:endParaRPr b="1" sz="4400">
              <a:solidFill>
                <a:srgbClr val="EFEFEF"/>
              </a:solidFill>
              <a:latin typeface="Calibri"/>
              <a:ea typeface="Calibri"/>
              <a:cs typeface="Calibri"/>
              <a:sym typeface="Calibri"/>
            </a:endParaRPr>
          </a:p>
        </p:txBody>
      </p:sp>
      <p:pic>
        <p:nvPicPr>
          <p:cNvPr id="69" name="Google Shape;69;p15"/>
          <p:cNvPicPr preferRelativeResize="0"/>
          <p:nvPr/>
        </p:nvPicPr>
        <p:blipFill rotWithShape="1">
          <a:blip r:embed="rId3">
            <a:alphaModFix/>
          </a:blip>
          <a:srcRect b="0" l="0" r="0" t="0"/>
          <a:stretch/>
        </p:blipFill>
        <p:spPr>
          <a:xfrm>
            <a:off x="7939592" y="4616213"/>
            <a:ext cx="1060985" cy="450206"/>
          </a:xfrm>
          <a:prstGeom prst="rect">
            <a:avLst/>
          </a:prstGeom>
          <a:noFill/>
          <a:ln>
            <a:noFill/>
          </a:ln>
        </p:spPr>
      </p:pic>
      <p:sp>
        <p:nvSpPr>
          <p:cNvPr id="70" name="Google Shape;70;p15"/>
          <p:cNvSpPr txBox="1"/>
          <p:nvPr/>
        </p:nvSpPr>
        <p:spPr>
          <a:xfrm>
            <a:off x="2754320" y="1659781"/>
            <a:ext cx="1620600" cy="846300"/>
          </a:xfrm>
          <a:prstGeom prst="rect">
            <a:avLst/>
          </a:prstGeom>
          <a:noFill/>
          <a:ln>
            <a:noFill/>
          </a:ln>
        </p:spPr>
        <p:txBody>
          <a:bodyPr anchorCtr="0" anchor="t" bIns="79125" lIns="79125" spcFirstLastPara="1" rIns="79125" wrap="square" tIns="791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2.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Research issues</a:t>
            </a:r>
            <a:endParaRPr b="0" i="0" sz="1400" u="none" cap="none" strike="noStrike">
              <a:solidFill>
                <a:srgbClr val="FFFFFF"/>
              </a:solidFill>
              <a:latin typeface="Calibri"/>
              <a:ea typeface="Calibri"/>
              <a:cs typeface="Calibri"/>
              <a:sym typeface="Calibri"/>
            </a:endParaRPr>
          </a:p>
        </p:txBody>
      </p:sp>
      <p:sp>
        <p:nvSpPr>
          <p:cNvPr id="71" name="Google Shape;71;p15"/>
          <p:cNvSpPr txBox="1"/>
          <p:nvPr/>
        </p:nvSpPr>
        <p:spPr>
          <a:xfrm>
            <a:off x="5387515" y="3175013"/>
            <a:ext cx="1034400" cy="389700"/>
          </a:xfrm>
          <a:prstGeom prst="rect">
            <a:avLst/>
          </a:prstGeom>
          <a:noFill/>
          <a:ln>
            <a:noFill/>
          </a:ln>
        </p:spPr>
        <p:txBody>
          <a:bodyPr anchorCtr="0" anchor="t" bIns="79125" lIns="79125" spcFirstLastPara="1" rIns="79125" wrap="square" tIns="791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3.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Develop approach</a:t>
            </a:r>
            <a:endParaRPr b="0" i="0" sz="1400" u="none" cap="none" strike="noStrike">
              <a:solidFill>
                <a:srgbClr val="FFFFFF"/>
              </a:solidFill>
              <a:latin typeface="Calibri"/>
              <a:ea typeface="Calibri"/>
              <a:cs typeface="Calibri"/>
              <a:sym typeface="Calibri"/>
            </a:endParaRPr>
          </a:p>
        </p:txBody>
      </p:sp>
      <p:cxnSp>
        <p:nvCxnSpPr>
          <p:cNvPr id="72" name="Google Shape;72;p15"/>
          <p:cNvCxnSpPr/>
          <p:nvPr/>
        </p:nvCxnSpPr>
        <p:spPr>
          <a:xfrm>
            <a:off x="66092" y="3430838"/>
            <a:ext cx="2379600" cy="0"/>
          </a:xfrm>
          <a:prstGeom prst="straightConnector1">
            <a:avLst/>
          </a:prstGeom>
          <a:noFill/>
          <a:ln cap="flat" cmpd="sng" w="28575">
            <a:solidFill>
              <a:srgbClr val="1C4587"/>
            </a:solidFill>
            <a:prstDash val="solid"/>
            <a:round/>
            <a:headEnd len="sm" w="sm" type="none"/>
            <a:tailEnd len="sm" w="sm" type="none"/>
          </a:ln>
        </p:spPr>
      </p:cxnSp>
      <p:cxnSp>
        <p:nvCxnSpPr>
          <p:cNvPr id="73" name="Google Shape;73;p15"/>
          <p:cNvCxnSpPr/>
          <p:nvPr/>
        </p:nvCxnSpPr>
        <p:spPr>
          <a:xfrm rot="10800000">
            <a:off x="2445692" y="2783906"/>
            <a:ext cx="0" cy="656700"/>
          </a:xfrm>
          <a:prstGeom prst="straightConnector1">
            <a:avLst/>
          </a:prstGeom>
          <a:noFill/>
          <a:ln cap="flat" cmpd="sng" w="28575">
            <a:solidFill>
              <a:srgbClr val="1C4587"/>
            </a:solidFill>
            <a:prstDash val="solid"/>
            <a:round/>
            <a:headEnd len="sm" w="sm" type="none"/>
            <a:tailEnd len="sm" w="sm" type="none"/>
          </a:ln>
        </p:spPr>
      </p:cxnSp>
      <p:cxnSp>
        <p:nvCxnSpPr>
          <p:cNvPr id="74" name="Google Shape;74;p15"/>
          <p:cNvCxnSpPr/>
          <p:nvPr/>
        </p:nvCxnSpPr>
        <p:spPr>
          <a:xfrm>
            <a:off x="4825292" y="2131013"/>
            <a:ext cx="2379600" cy="0"/>
          </a:xfrm>
          <a:prstGeom prst="straightConnector1">
            <a:avLst/>
          </a:prstGeom>
          <a:noFill/>
          <a:ln cap="flat" cmpd="sng" w="28575">
            <a:solidFill>
              <a:srgbClr val="1C4587"/>
            </a:solidFill>
            <a:prstDash val="solid"/>
            <a:round/>
            <a:headEnd len="sm" w="sm" type="none"/>
            <a:tailEnd len="sm" w="sm" type="none"/>
          </a:ln>
        </p:spPr>
      </p:cxnSp>
      <p:cxnSp>
        <p:nvCxnSpPr>
          <p:cNvPr id="75" name="Google Shape;75;p15"/>
          <p:cNvCxnSpPr/>
          <p:nvPr/>
        </p:nvCxnSpPr>
        <p:spPr>
          <a:xfrm rot="10800000">
            <a:off x="7204892" y="1504463"/>
            <a:ext cx="0" cy="656700"/>
          </a:xfrm>
          <a:prstGeom prst="straightConnector1">
            <a:avLst/>
          </a:prstGeom>
          <a:noFill/>
          <a:ln cap="flat" cmpd="sng" w="28575">
            <a:solidFill>
              <a:srgbClr val="1C4587"/>
            </a:solidFill>
            <a:prstDash val="solid"/>
            <a:round/>
            <a:headEnd len="sm" w="sm" type="none"/>
            <a:tailEnd len="sm" w="sm" type="none"/>
          </a:ln>
        </p:spPr>
      </p:cxnSp>
      <p:cxnSp>
        <p:nvCxnSpPr>
          <p:cNvPr id="76" name="Google Shape;76;p15"/>
          <p:cNvCxnSpPr/>
          <p:nvPr/>
        </p:nvCxnSpPr>
        <p:spPr>
          <a:xfrm>
            <a:off x="2445692" y="2787788"/>
            <a:ext cx="2379600" cy="0"/>
          </a:xfrm>
          <a:prstGeom prst="straightConnector1">
            <a:avLst/>
          </a:prstGeom>
          <a:noFill/>
          <a:ln cap="flat" cmpd="sng" w="28575">
            <a:solidFill>
              <a:srgbClr val="1C4587"/>
            </a:solidFill>
            <a:prstDash val="solid"/>
            <a:round/>
            <a:headEnd len="sm" w="sm" type="none"/>
            <a:tailEnd len="sm" w="sm" type="none"/>
          </a:ln>
        </p:spPr>
      </p:cxnSp>
      <p:cxnSp>
        <p:nvCxnSpPr>
          <p:cNvPr id="77" name="Google Shape;77;p15"/>
          <p:cNvCxnSpPr/>
          <p:nvPr/>
        </p:nvCxnSpPr>
        <p:spPr>
          <a:xfrm rot="10800000">
            <a:off x="4825292" y="2131088"/>
            <a:ext cx="0" cy="656700"/>
          </a:xfrm>
          <a:prstGeom prst="straightConnector1">
            <a:avLst/>
          </a:prstGeom>
          <a:noFill/>
          <a:ln cap="flat" cmpd="sng" w="28575">
            <a:solidFill>
              <a:srgbClr val="1C4587"/>
            </a:solidFill>
            <a:prstDash val="solid"/>
            <a:round/>
            <a:headEnd len="sm" w="sm" type="none"/>
            <a:tailEnd len="sm" w="sm" type="none"/>
          </a:ln>
        </p:spPr>
      </p:cxnSp>
      <p:cxnSp>
        <p:nvCxnSpPr>
          <p:cNvPr id="78" name="Google Shape;78;p15"/>
          <p:cNvCxnSpPr/>
          <p:nvPr/>
        </p:nvCxnSpPr>
        <p:spPr>
          <a:xfrm>
            <a:off x="7204892" y="1495500"/>
            <a:ext cx="1947600" cy="17700"/>
          </a:xfrm>
          <a:prstGeom prst="straightConnector1">
            <a:avLst/>
          </a:prstGeom>
          <a:noFill/>
          <a:ln cap="flat" cmpd="sng" w="28575">
            <a:solidFill>
              <a:srgbClr val="1C4587"/>
            </a:solidFill>
            <a:prstDash val="solid"/>
            <a:round/>
            <a:headEnd len="sm" w="sm" type="none"/>
            <a:tailEnd len="sm" w="sm" type="none"/>
          </a:ln>
        </p:spPr>
      </p:cxnSp>
      <p:sp>
        <p:nvSpPr>
          <p:cNvPr id="79" name="Google Shape;79;p15"/>
          <p:cNvSpPr txBox="1"/>
          <p:nvPr/>
        </p:nvSpPr>
        <p:spPr>
          <a:xfrm>
            <a:off x="0" y="3443225"/>
            <a:ext cx="2577900" cy="1734900"/>
          </a:xfrm>
          <a:prstGeom prst="rect">
            <a:avLst/>
          </a:prstGeom>
          <a:solidFill>
            <a:srgbClr val="CFE2F3"/>
          </a:solidFill>
          <a:ln>
            <a:noFill/>
          </a:ln>
        </p:spPr>
        <p:txBody>
          <a:bodyPr anchorCtr="0" anchor="t" bIns="79125" lIns="79125" spcFirstLastPara="1" rIns="79125" wrap="square" tIns="791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p:txBody>
      </p:sp>
      <p:sp>
        <p:nvSpPr>
          <p:cNvPr id="80" name="Google Shape;80;p15"/>
          <p:cNvSpPr txBox="1"/>
          <p:nvPr/>
        </p:nvSpPr>
        <p:spPr>
          <a:xfrm>
            <a:off x="2455925" y="2798750"/>
            <a:ext cx="2511900" cy="2379300"/>
          </a:xfrm>
          <a:prstGeom prst="rect">
            <a:avLst/>
          </a:prstGeom>
          <a:solidFill>
            <a:srgbClr val="CFE2F3"/>
          </a:solidFill>
          <a:ln>
            <a:noFill/>
          </a:ln>
        </p:spPr>
        <p:txBody>
          <a:bodyPr anchorCtr="0" anchor="t" bIns="79125" lIns="79125" spcFirstLastPara="1" rIns="79125" wrap="square" tIns="791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p:txBody>
      </p:sp>
      <p:sp>
        <p:nvSpPr>
          <p:cNvPr id="81" name="Google Shape;81;p15"/>
          <p:cNvSpPr txBox="1"/>
          <p:nvPr/>
        </p:nvSpPr>
        <p:spPr>
          <a:xfrm>
            <a:off x="4835550" y="2141877"/>
            <a:ext cx="2511900" cy="3024300"/>
          </a:xfrm>
          <a:prstGeom prst="rect">
            <a:avLst/>
          </a:prstGeom>
          <a:solidFill>
            <a:srgbClr val="CFE2F3"/>
          </a:solidFill>
          <a:ln>
            <a:noFill/>
          </a:ln>
        </p:spPr>
        <p:txBody>
          <a:bodyPr anchorCtr="0" anchor="t" bIns="79125" lIns="79125" spcFirstLastPara="1" rIns="79125" wrap="square" tIns="791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p:txBody>
      </p:sp>
      <p:sp>
        <p:nvSpPr>
          <p:cNvPr id="82" name="Google Shape;82;p15"/>
          <p:cNvSpPr txBox="1"/>
          <p:nvPr/>
        </p:nvSpPr>
        <p:spPr>
          <a:xfrm>
            <a:off x="7215200" y="1509776"/>
            <a:ext cx="1947600" cy="3656400"/>
          </a:xfrm>
          <a:prstGeom prst="rect">
            <a:avLst/>
          </a:prstGeom>
          <a:solidFill>
            <a:srgbClr val="CFE2F3"/>
          </a:solidFill>
          <a:ln>
            <a:noFill/>
          </a:ln>
        </p:spPr>
        <p:txBody>
          <a:bodyPr anchorCtr="0" anchor="t" bIns="79125" lIns="79125" spcFirstLastPara="1" rIns="79125" wrap="square" tIns="791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p:txBody>
      </p:sp>
      <p:sp>
        <p:nvSpPr>
          <p:cNvPr id="83" name="Google Shape;83;p15"/>
          <p:cNvSpPr txBox="1"/>
          <p:nvPr/>
        </p:nvSpPr>
        <p:spPr>
          <a:xfrm>
            <a:off x="66092" y="2810906"/>
            <a:ext cx="2219400" cy="45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79125" lIns="79125" spcFirstLastPara="1" rIns="79125" wrap="square" tIns="79125">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B5394"/>
                </a:solidFill>
                <a:latin typeface="Calibri"/>
                <a:ea typeface="Calibri"/>
                <a:cs typeface="Calibri"/>
                <a:sym typeface="Calibri"/>
              </a:rPr>
              <a:t>RESEARCH THE PROBLEM</a:t>
            </a:r>
            <a:endParaRPr b="1" i="0" sz="1700" u="none" cap="none" strike="noStrike">
              <a:solidFill>
                <a:srgbClr val="0B5394"/>
              </a:solidFill>
              <a:latin typeface="Calibri"/>
              <a:ea typeface="Calibri"/>
              <a:cs typeface="Calibri"/>
              <a:sym typeface="Calibri"/>
            </a:endParaRPr>
          </a:p>
        </p:txBody>
      </p:sp>
      <p:sp>
        <p:nvSpPr>
          <p:cNvPr id="84" name="Google Shape;84;p15"/>
          <p:cNvSpPr txBox="1"/>
          <p:nvPr/>
        </p:nvSpPr>
        <p:spPr>
          <a:xfrm>
            <a:off x="2455777" y="2234288"/>
            <a:ext cx="2285700" cy="45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79125" lIns="79125" spcFirstLastPara="1" rIns="79125" wrap="square" tIns="79125">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B5394"/>
                </a:solidFill>
                <a:latin typeface="Calibri"/>
                <a:ea typeface="Calibri"/>
                <a:cs typeface="Calibri"/>
                <a:sym typeface="Calibri"/>
              </a:rPr>
              <a:t>DEFINE BUSINESS NEED</a:t>
            </a:r>
            <a:endParaRPr b="1" i="0" sz="1700" u="none" cap="none" strike="noStrike">
              <a:solidFill>
                <a:srgbClr val="0B5394"/>
              </a:solidFill>
              <a:latin typeface="Calibri"/>
              <a:ea typeface="Calibri"/>
              <a:cs typeface="Calibri"/>
              <a:sym typeface="Calibri"/>
            </a:endParaRPr>
          </a:p>
        </p:txBody>
      </p:sp>
      <p:sp>
        <p:nvSpPr>
          <p:cNvPr id="85" name="Google Shape;85;p15"/>
          <p:cNvSpPr txBox="1"/>
          <p:nvPr/>
        </p:nvSpPr>
        <p:spPr>
          <a:xfrm>
            <a:off x="4872231" y="1607654"/>
            <a:ext cx="2285700" cy="45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79125" lIns="79125" spcFirstLastPara="1" rIns="79125" wrap="square" tIns="79125">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B5394"/>
                </a:solidFill>
                <a:latin typeface="Calibri"/>
                <a:ea typeface="Calibri"/>
                <a:cs typeface="Calibri"/>
                <a:sym typeface="Calibri"/>
              </a:rPr>
              <a:t>DEVELOP APPROACH</a:t>
            </a:r>
            <a:endParaRPr b="1" i="0" sz="1700" u="none" cap="none" strike="noStrike">
              <a:solidFill>
                <a:srgbClr val="0B5394"/>
              </a:solidFill>
              <a:latin typeface="Calibri"/>
              <a:ea typeface="Calibri"/>
              <a:cs typeface="Calibri"/>
              <a:sym typeface="Calibri"/>
            </a:endParaRPr>
          </a:p>
        </p:txBody>
      </p:sp>
      <p:sp>
        <p:nvSpPr>
          <p:cNvPr id="86" name="Google Shape;86;p15"/>
          <p:cNvSpPr txBox="1"/>
          <p:nvPr/>
        </p:nvSpPr>
        <p:spPr>
          <a:xfrm>
            <a:off x="7204892" y="890531"/>
            <a:ext cx="1841400" cy="45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79125" lIns="79125" spcFirstLastPara="1" rIns="79125" wrap="square" tIns="79125">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B5394"/>
                </a:solidFill>
                <a:latin typeface="Calibri"/>
                <a:ea typeface="Calibri"/>
                <a:cs typeface="Calibri"/>
                <a:sym typeface="Calibri"/>
              </a:rPr>
              <a:t>IDENTIFY </a:t>
            </a:r>
            <a:endParaRPr b="1" i="0" sz="1700" u="none" cap="none" strike="noStrike">
              <a:solidFill>
                <a:srgbClr val="0B5394"/>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B5394"/>
                </a:solidFill>
                <a:latin typeface="Calibri"/>
                <a:ea typeface="Calibri"/>
                <a:cs typeface="Calibri"/>
                <a:sym typeface="Calibri"/>
              </a:rPr>
              <a:t>DATASETS</a:t>
            </a:r>
            <a:endParaRPr b="1" i="0" sz="1700" u="none" cap="none" strike="noStrike">
              <a:solidFill>
                <a:srgbClr val="0B5394"/>
              </a:solidFill>
              <a:latin typeface="Calibri"/>
              <a:ea typeface="Calibri"/>
              <a:cs typeface="Calibri"/>
              <a:sym typeface="Calibri"/>
            </a:endParaRPr>
          </a:p>
        </p:txBody>
      </p:sp>
      <p:sp>
        <p:nvSpPr>
          <p:cNvPr id="87" name="Google Shape;87;p15"/>
          <p:cNvSpPr txBox="1"/>
          <p:nvPr/>
        </p:nvSpPr>
        <p:spPr>
          <a:xfrm>
            <a:off x="66100" y="3717125"/>
            <a:ext cx="8980200" cy="984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2400"/>
              <a:buFont typeface="Arial"/>
              <a:buNone/>
            </a:pPr>
            <a:r>
              <a:rPr b="1" lang="en" sz="2200" u="sng">
                <a:solidFill>
                  <a:srgbClr val="434343"/>
                </a:solidFill>
                <a:latin typeface="Calibri"/>
                <a:ea typeface="Calibri"/>
                <a:cs typeface="Calibri"/>
                <a:sym typeface="Calibri"/>
              </a:rPr>
              <a:t>Business Need:</a:t>
            </a:r>
            <a:r>
              <a:rPr lang="en" sz="2200">
                <a:solidFill>
                  <a:srgbClr val="434343"/>
                </a:solidFill>
                <a:latin typeface="Calibri"/>
                <a:ea typeface="Calibri"/>
                <a:cs typeface="Calibri"/>
                <a:sym typeface="Calibri"/>
              </a:rPr>
              <a:t> Convert existing U.S. Porsche customers and the target market to the EV model, in order to increase revenue and reduce greenhouse gas emissions.</a:t>
            </a:r>
            <a:endParaRPr sz="2200">
              <a:solidFill>
                <a:srgbClr val="434343"/>
              </a:solidFill>
              <a:latin typeface="Calibri"/>
              <a:ea typeface="Calibri"/>
              <a:cs typeface="Calibri"/>
              <a:sym typeface="Calibri"/>
            </a:endParaRPr>
          </a:p>
          <a:p>
            <a:pPr indent="0" lvl="0" marL="0" rtl="0" algn="l">
              <a:spcBef>
                <a:spcPts val="0"/>
              </a:spcBef>
              <a:spcAft>
                <a:spcPts val="0"/>
              </a:spcAft>
              <a:buNone/>
            </a:pPr>
            <a:r>
              <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33"/>
          <p:cNvSpPr txBox="1"/>
          <p:nvPr/>
        </p:nvSpPr>
        <p:spPr>
          <a:xfrm>
            <a:off x="-7950" y="0"/>
            <a:ext cx="9159900" cy="702600"/>
          </a:xfrm>
          <a:prstGeom prst="rect">
            <a:avLst/>
          </a:prstGeom>
          <a:solidFill>
            <a:srgbClr val="44546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 sz="3000">
                <a:solidFill>
                  <a:srgbClr val="EFEFEF"/>
                </a:solidFill>
                <a:latin typeface="Calibri"/>
                <a:ea typeface="Calibri"/>
                <a:cs typeface="Calibri"/>
                <a:sym typeface="Calibri"/>
              </a:rPr>
              <a:t>Thank you!</a:t>
            </a:r>
            <a:endParaRPr b="1" sz="4400">
              <a:solidFill>
                <a:srgbClr val="EFEFEF"/>
              </a:solidFill>
              <a:latin typeface="Calibri"/>
              <a:ea typeface="Calibri"/>
              <a:cs typeface="Calibri"/>
              <a:sym typeface="Calibri"/>
            </a:endParaRPr>
          </a:p>
        </p:txBody>
      </p:sp>
      <p:sp>
        <p:nvSpPr>
          <p:cNvPr id="408" name="Google Shape;408;p33"/>
          <p:cNvSpPr txBox="1"/>
          <p:nvPr/>
        </p:nvSpPr>
        <p:spPr>
          <a:xfrm>
            <a:off x="194550" y="1592000"/>
            <a:ext cx="87549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AutoNum type="arabicPeriod"/>
            </a:pPr>
            <a:r>
              <a:rPr lang="en" sz="1200" u="sng">
                <a:latin typeface="Calibri"/>
                <a:ea typeface="Calibri"/>
                <a:cs typeface="Calibri"/>
                <a:sym typeface="Calibri"/>
                <a:hlinkClick r:id="rId3"/>
              </a:rPr>
              <a:t>http://carsalesbase.com/us-car-sales-data/porsche/</a:t>
            </a:r>
            <a:endParaRPr sz="1200">
              <a:latin typeface="Calibri"/>
              <a:ea typeface="Calibri"/>
              <a:cs typeface="Calibri"/>
              <a:sym typeface="Calibri"/>
            </a:endParaRPr>
          </a:p>
          <a:p>
            <a:pPr indent="-304800" lvl="0" marL="457200" rtl="0" algn="l">
              <a:spcBef>
                <a:spcPts val="0"/>
              </a:spcBef>
              <a:spcAft>
                <a:spcPts val="0"/>
              </a:spcAft>
              <a:buSzPts val="1200"/>
              <a:buFont typeface="Calibri"/>
              <a:buAutoNum type="arabicPeriod"/>
            </a:pPr>
            <a:r>
              <a:rPr lang="en" sz="1200" u="sng">
                <a:latin typeface="Calibri"/>
                <a:ea typeface="Calibri"/>
                <a:cs typeface="Calibri"/>
                <a:sym typeface="Calibri"/>
                <a:hlinkClick r:id="rId4"/>
              </a:rPr>
              <a:t>https://afdc.energy.gov/data/search?q=electricity</a:t>
            </a:r>
            <a:endParaRPr sz="1200">
              <a:latin typeface="Calibri"/>
              <a:ea typeface="Calibri"/>
              <a:cs typeface="Calibri"/>
              <a:sym typeface="Calibri"/>
            </a:endParaRPr>
          </a:p>
          <a:p>
            <a:pPr indent="-304800" lvl="0" marL="457200" rtl="0" algn="l">
              <a:spcBef>
                <a:spcPts val="0"/>
              </a:spcBef>
              <a:spcAft>
                <a:spcPts val="0"/>
              </a:spcAft>
              <a:buSzPts val="1200"/>
              <a:buFont typeface="Calibri"/>
              <a:buAutoNum type="arabicPeriod"/>
            </a:pPr>
            <a:r>
              <a:rPr lang="en" sz="1200" u="sng">
                <a:latin typeface="Calibri"/>
                <a:ea typeface="Calibri"/>
                <a:cs typeface="Calibri"/>
                <a:sym typeface="Calibri"/>
                <a:hlinkClick r:id="rId5"/>
              </a:rPr>
              <a:t>https://www.morgan.edu/Documents/ACADEMICS/CENTERS/NTC/Environmental%20Attributes%20of%20Electric%20Vehicle%20Ownership%20and%20Commuting%20Behavior%20in%20Maryland%20-%20Public%20Policy%20and%20Equity%20Considera.pdf</a:t>
            </a:r>
            <a:endParaRPr sz="1200">
              <a:latin typeface="Calibri"/>
              <a:ea typeface="Calibri"/>
              <a:cs typeface="Calibri"/>
              <a:sym typeface="Calibri"/>
            </a:endParaRPr>
          </a:p>
          <a:p>
            <a:pPr indent="-304800" lvl="0" marL="457200" rtl="0" algn="l">
              <a:spcBef>
                <a:spcPts val="0"/>
              </a:spcBef>
              <a:spcAft>
                <a:spcPts val="0"/>
              </a:spcAft>
              <a:buSzPts val="1200"/>
              <a:buFont typeface="Calibri"/>
              <a:buAutoNum type="arabicPeriod"/>
            </a:pPr>
            <a:r>
              <a:rPr lang="en" sz="1200" u="sng">
                <a:latin typeface="Calibri"/>
                <a:ea typeface="Calibri"/>
                <a:cs typeface="Calibri"/>
                <a:sym typeface="Calibri"/>
                <a:hlinkClick r:id="rId6"/>
              </a:rPr>
              <a:t>https://abcnews.go.com/Business/time-car-companies-wake-women-now-focus-industry/story?id=64087181</a:t>
            </a:r>
            <a:endParaRPr sz="1200">
              <a:latin typeface="Calibri"/>
              <a:ea typeface="Calibri"/>
              <a:cs typeface="Calibri"/>
              <a:sym typeface="Calibri"/>
            </a:endParaRPr>
          </a:p>
          <a:p>
            <a:pPr indent="-304800" lvl="0" marL="457200" rtl="0" algn="l">
              <a:spcBef>
                <a:spcPts val="0"/>
              </a:spcBef>
              <a:spcAft>
                <a:spcPts val="0"/>
              </a:spcAft>
              <a:buSzPts val="1200"/>
              <a:buFont typeface="Calibri"/>
              <a:buAutoNum type="arabicPeriod"/>
            </a:pPr>
            <a:r>
              <a:rPr lang="en" sz="1200" u="sng">
                <a:latin typeface="Calibri"/>
                <a:ea typeface="Calibri"/>
                <a:cs typeface="Calibri"/>
                <a:sym typeface="Calibri"/>
                <a:hlinkClick r:id="rId7"/>
              </a:rPr>
              <a:t>https://www.motor1.com/news/300557/porsche-best-selling-models-2018/</a:t>
            </a:r>
            <a:endParaRPr sz="1200">
              <a:latin typeface="Calibri"/>
              <a:ea typeface="Calibri"/>
              <a:cs typeface="Calibri"/>
              <a:sym typeface="Calibri"/>
            </a:endParaRPr>
          </a:p>
          <a:p>
            <a:pPr indent="-304800" lvl="0" marL="457200" rtl="0" algn="l">
              <a:spcBef>
                <a:spcPts val="0"/>
              </a:spcBef>
              <a:spcAft>
                <a:spcPts val="0"/>
              </a:spcAft>
              <a:buSzPts val="1200"/>
              <a:buFont typeface="Calibri"/>
              <a:buAutoNum type="arabicPeriod"/>
            </a:pPr>
            <a:r>
              <a:rPr lang="en" sz="1200" u="sng">
                <a:latin typeface="Calibri"/>
                <a:ea typeface="Calibri"/>
                <a:cs typeface="Calibri"/>
                <a:sym typeface="Calibri"/>
                <a:hlinkClick r:id="rId8"/>
              </a:rPr>
              <a:t>https://www.caranddriver.com/features/g28829951/full-electric-cars-suvs-2019/</a:t>
            </a:r>
            <a:endParaRPr sz="1200">
              <a:latin typeface="Calibri"/>
              <a:ea typeface="Calibri"/>
              <a:cs typeface="Calibri"/>
              <a:sym typeface="Calibri"/>
            </a:endParaRPr>
          </a:p>
          <a:p>
            <a:pPr indent="-304800" lvl="0" marL="457200" rtl="0" algn="l">
              <a:spcBef>
                <a:spcPts val="0"/>
              </a:spcBef>
              <a:spcAft>
                <a:spcPts val="0"/>
              </a:spcAft>
              <a:buSzPts val="1200"/>
              <a:buFont typeface="Calibri"/>
              <a:buAutoNum type="arabicPeriod"/>
            </a:pPr>
            <a:r>
              <a:rPr lang="en" sz="1200" u="sng">
                <a:latin typeface="Calibri"/>
                <a:ea typeface="Calibri"/>
                <a:cs typeface="Calibri"/>
                <a:sym typeface="Calibri"/>
                <a:hlinkClick r:id="rId9"/>
              </a:rPr>
              <a:t>https://www.latimes.com/business/autos/story/2019-11-22/auto-show-electric-suvs</a:t>
            </a:r>
            <a:br>
              <a:rPr lang="en" sz="1200">
                <a:latin typeface="Calibri"/>
                <a:ea typeface="Calibri"/>
                <a:cs typeface="Calibri"/>
                <a:sym typeface="Calibri"/>
              </a:rPr>
            </a:br>
            <a:r>
              <a:rPr lang="en" sz="1200" u="sng">
                <a:latin typeface="Calibri"/>
                <a:ea typeface="Calibri"/>
                <a:cs typeface="Calibri"/>
                <a:sym typeface="Calibri"/>
                <a:hlinkClick r:id="rId10"/>
              </a:rPr>
              <a:t>https://www.theengineer.co.uk/poll-suvs-sports-utility-vehicles/</a:t>
            </a:r>
            <a:endParaRPr sz="1200">
              <a:latin typeface="Calibri"/>
              <a:ea typeface="Calibri"/>
              <a:cs typeface="Calibri"/>
              <a:sym typeface="Calibri"/>
            </a:endParaRPr>
          </a:p>
          <a:p>
            <a:pPr indent="-304800" lvl="0" marL="457200" rtl="0" algn="l">
              <a:spcBef>
                <a:spcPts val="0"/>
              </a:spcBef>
              <a:spcAft>
                <a:spcPts val="0"/>
              </a:spcAft>
              <a:buSzPts val="1200"/>
              <a:buFont typeface="Calibri"/>
              <a:buAutoNum type="arabicPeriod"/>
            </a:pPr>
            <a:r>
              <a:rPr lang="en" sz="1100" u="sng">
                <a:solidFill>
                  <a:schemeClr val="hlink"/>
                </a:solidFill>
                <a:hlinkClick r:id="rId11"/>
              </a:rPr>
              <a:t>https://cleantechnica.com/2019/04/20/electric-vehicle-incentives-in-8-us-states/</a:t>
            </a:r>
            <a:endParaRPr sz="12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6"/>
          <p:cNvSpPr txBox="1"/>
          <p:nvPr/>
        </p:nvSpPr>
        <p:spPr>
          <a:xfrm>
            <a:off x="0" y="-46850"/>
            <a:ext cx="9159900" cy="702600"/>
          </a:xfrm>
          <a:prstGeom prst="rect">
            <a:avLst/>
          </a:prstGeom>
          <a:solidFill>
            <a:srgbClr val="44546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 sz="3000">
                <a:solidFill>
                  <a:srgbClr val="EFEFEF"/>
                </a:solidFill>
                <a:latin typeface="Calibri"/>
                <a:ea typeface="Calibri"/>
                <a:cs typeface="Calibri"/>
                <a:sym typeface="Calibri"/>
              </a:rPr>
              <a:t>Phase II - Methodology </a:t>
            </a:r>
            <a:endParaRPr b="1" sz="4400">
              <a:solidFill>
                <a:srgbClr val="EFEFEF"/>
              </a:solidFill>
              <a:latin typeface="Calibri"/>
              <a:ea typeface="Calibri"/>
              <a:cs typeface="Calibri"/>
              <a:sym typeface="Calibri"/>
            </a:endParaRPr>
          </a:p>
        </p:txBody>
      </p:sp>
      <p:sp>
        <p:nvSpPr>
          <p:cNvPr id="93" name="Google Shape;93;p16"/>
          <p:cNvSpPr/>
          <p:nvPr/>
        </p:nvSpPr>
        <p:spPr>
          <a:xfrm>
            <a:off x="313800" y="2571750"/>
            <a:ext cx="8516400" cy="26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a:off x="590250" y="2361000"/>
            <a:ext cx="646500" cy="702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a:off x="2309588" y="2361000"/>
            <a:ext cx="646500" cy="702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4028925" y="2361000"/>
            <a:ext cx="646500" cy="702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5923938" y="2361000"/>
            <a:ext cx="646500" cy="702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a:off x="7818950" y="2361000"/>
            <a:ext cx="646500" cy="702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365375" y="1025900"/>
            <a:ext cx="1944300" cy="1016400"/>
          </a:xfrm>
          <a:prstGeom prst="wedgeRectCallout">
            <a:avLst>
              <a:gd fmla="val -19642" name="adj1"/>
              <a:gd fmla="val 75822" name="adj2"/>
            </a:avLst>
          </a:prstGeom>
          <a:solidFill>
            <a:srgbClr val="FFFFFF"/>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DATA COLLECTION</a:t>
            </a:r>
            <a:endParaRPr b="1"/>
          </a:p>
          <a:p>
            <a:pPr indent="-317500" lvl="0" marL="457200" rtl="0" algn="l">
              <a:spcBef>
                <a:spcPts val="0"/>
              </a:spcBef>
              <a:spcAft>
                <a:spcPts val="0"/>
              </a:spcAft>
              <a:buSzPts val="1400"/>
              <a:buChar char="-"/>
            </a:pPr>
            <a:r>
              <a:rPr lang="en"/>
              <a:t>Data augmentation</a:t>
            </a:r>
            <a:endParaRPr/>
          </a:p>
        </p:txBody>
      </p:sp>
      <p:sp>
        <p:nvSpPr>
          <p:cNvPr id="100" name="Google Shape;100;p16"/>
          <p:cNvSpPr/>
          <p:nvPr/>
        </p:nvSpPr>
        <p:spPr>
          <a:xfrm>
            <a:off x="6312800" y="1000175"/>
            <a:ext cx="1944300" cy="1016400"/>
          </a:xfrm>
          <a:prstGeom prst="wedgeRectCallout">
            <a:avLst>
              <a:gd fmla="val 36588" name="adj1"/>
              <a:gd fmla="val 70750" name="adj2"/>
            </a:avLst>
          </a:prstGeom>
          <a:solidFill>
            <a:srgbClr val="FFFFFF"/>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INSIGHTS &amp; IMPLEMENTATION</a:t>
            </a:r>
            <a:endParaRPr b="1"/>
          </a:p>
          <a:p>
            <a:pPr indent="-317500" lvl="0" marL="457200" rtl="0" algn="l">
              <a:spcBef>
                <a:spcPts val="0"/>
              </a:spcBef>
              <a:spcAft>
                <a:spcPts val="0"/>
              </a:spcAft>
              <a:buSzPts val="1400"/>
              <a:buChar char="-"/>
            </a:pPr>
            <a:r>
              <a:rPr lang="en"/>
              <a:t>Marketing strategies</a:t>
            </a:r>
            <a:endParaRPr/>
          </a:p>
        </p:txBody>
      </p:sp>
      <p:sp>
        <p:nvSpPr>
          <p:cNvPr id="101" name="Google Shape;101;p16"/>
          <p:cNvSpPr/>
          <p:nvPr/>
        </p:nvSpPr>
        <p:spPr>
          <a:xfrm>
            <a:off x="3767713" y="1000175"/>
            <a:ext cx="1944300" cy="1016400"/>
          </a:xfrm>
          <a:prstGeom prst="wedgeRectCallout">
            <a:avLst>
              <a:gd fmla="val -17548" name="adj1"/>
              <a:gd fmla="val 76968" name="adj2"/>
            </a:avLst>
          </a:prstGeom>
          <a:solidFill>
            <a:srgbClr val="FFFFFF"/>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DATA EXPLORATION</a:t>
            </a:r>
            <a:endParaRPr b="1"/>
          </a:p>
          <a:p>
            <a:pPr indent="-317500" lvl="0" marL="457200" rtl="0" algn="l">
              <a:spcBef>
                <a:spcPts val="0"/>
              </a:spcBef>
              <a:spcAft>
                <a:spcPts val="0"/>
              </a:spcAft>
              <a:buSzPts val="1400"/>
              <a:buChar char="-"/>
            </a:pPr>
            <a:r>
              <a:rPr lang="en"/>
              <a:t>Data Visualization</a:t>
            </a:r>
            <a:endParaRPr/>
          </a:p>
        </p:txBody>
      </p:sp>
      <p:sp>
        <p:nvSpPr>
          <p:cNvPr id="102" name="Google Shape;102;p16"/>
          <p:cNvSpPr/>
          <p:nvPr/>
        </p:nvSpPr>
        <p:spPr>
          <a:xfrm>
            <a:off x="1304750" y="3382300"/>
            <a:ext cx="1944300" cy="1016400"/>
          </a:xfrm>
          <a:prstGeom prst="wedgeRectCallout">
            <a:avLst>
              <a:gd fmla="val 18779" name="adj1"/>
              <a:gd fmla="val -73059" name="adj2"/>
            </a:avLst>
          </a:prstGeom>
          <a:solidFill>
            <a:srgbClr val="FFFFFF"/>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DATA PROCESSING</a:t>
            </a:r>
            <a:endParaRPr b="1"/>
          </a:p>
          <a:p>
            <a:pPr indent="-317500" lvl="0" marL="457200" rtl="0" algn="l">
              <a:spcBef>
                <a:spcPts val="0"/>
              </a:spcBef>
              <a:spcAft>
                <a:spcPts val="0"/>
              </a:spcAft>
              <a:buSzPts val="1400"/>
              <a:buChar char="-"/>
            </a:pPr>
            <a:r>
              <a:rPr lang="en"/>
              <a:t>Cleaning </a:t>
            </a:r>
            <a:endParaRPr/>
          </a:p>
          <a:p>
            <a:pPr indent="-317500" lvl="0" marL="457200" rtl="0" algn="l">
              <a:spcBef>
                <a:spcPts val="0"/>
              </a:spcBef>
              <a:spcAft>
                <a:spcPts val="0"/>
              </a:spcAft>
              <a:buSzPts val="1400"/>
              <a:buChar char="-"/>
            </a:pPr>
            <a:r>
              <a:rPr lang="en"/>
              <a:t>Formatting</a:t>
            </a:r>
            <a:endParaRPr/>
          </a:p>
        </p:txBody>
      </p:sp>
      <p:sp>
        <p:nvSpPr>
          <p:cNvPr id="103" name="Google Shape;103;p16"/>
          <p:cNvSpPr/>
          <p:nvPr/>
        </p:nvSpPr>
        <p:spPr>
          <a:xfrm>
            <a:off x="5490425" y="3408025"/>
            <a:ext cx="1944300" cy="1016400"/>
          </a:xfrm>
          <a:prstGeom prst="wedgeRectCallout">
            <a:avLst>
              <a:gd fmla="val -10743" name="adj1"/>
              <a:gd fmla="val -72823" name="adj2"/>
            </a:avLst>
          </a:prstGeom>
          <a:solidFill>
            <a:srgbClr val="FFFFFF"/>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DATA MODELING</a:t>
            </a:r>
            <a:endParaRPr b="1"/>
          </a:p>
          <a:p>
            <a:pPr indent="-317500" lvl="0" marL="457200" rtl="0" algn="l">
              <a:spcBef>
                <a:spcPts val="0"/>
              </a:spcBef>
              <a:spcAft>
                <a:spcPts val="0"/>
              </a:spcAft>
              <a:buSzPts val="1400"/>
              <a:buChar char="-"/>
            </a:pPr>
            <a:r>
              <a:rPr lang="en"/>
              <a:t>Statistical Analysis</a:t>
            </a:r>
            <a:endParaRPr/>
          </a:p>
        </p:txBody>
      </p:sp>
      <p:pic>
        <p:nvPicPr>
          <p:cNvPr id="104" name="Google Shape;104;p16"/>
          <p:cNvPicPr preferRelativeResize="0"/>
          <p:nvPr/>
        </p:nvPicPr>
        <p:blipFill>
          <a:blip r:embed="rId3">
            <a:alphaModFix/>
          </a:blip>
          <a:stretch>
            <a:fillRect/>
          </a:stretch>
        </p:blipFill>
        <p:spPr>
          <a:xfrm>
            <a:off x="700350" y="2492100"/>
            <a:ext cx="426300" cy="426300"/>
          </a:xfrm>
          <a:prstGeom prst="rect">
            <a:avLst/>
          </a:prstGeom>
          <a:noFill/>
          <a:ln>
            <a:noFill/>
          </a:ln>
        </p:spPr>
      </p:pic>
      <p:pic>
        <p:nvPicPr>
          <p:cNvPr id="105" name="Google Shape;105;p16"/>
          <p:cNvPicPr preferRelativeResize="0"/>
          <p:nvPr/>
        </p:nvPicPr>
        <p:blipFill>
          <a:blip r:embed="rId4">
            <a:alphaModFix/>
          </a:blip>
          <a:stretch>
            <a:fillRect/>
          </a:stretch>
        </p:blipFill>
        <p:spPr>
          <a:xfrm>
            <a:off x="2419688" y="2499150"/>
            <a:ext cx="426300" cy="426300"/>
          </a:xfrm>
          <a:prstGeom prst="rect">
            <a:avLst/>
          </a:prstGeom>
          <a:noFill/>
          <a:ln>
            <a:noFill/>
          </a:ln>
        </p:spPr>
      </p:pic>
      <p:pic>
        <p:nvPicPr>
          <p:cNvPr id="106" name="Google Shape;106;p16"/>
          <p:cNvPicPr preferRelativeResize="0"/>
          <p:nvPr/>
        </p:nvPicPr>
        <p:blipFill>
          <a:blip r:embed="rId5">
            <a:alphaModFix/>
          </a:blip>
          <a:stretch>
            <a:fillRect/>
          </a:stretch>
        </p:blipFill>
        <p:spPr>
          <a:xfrm>
            <a:off x="4139050" y="2499150"/>
            <a:ext cx="426300" cy="426300"/>
          </a:xfrm>
          <a:prstGeom prst="rect">
            <a:avLst/>
          </a:prstGeom>
          <a:noFill/>
          <a:ln>
            <a:noFill/>
          </a:ln>
        </p:spPr>
      </p:pic>
      <p:pic>
        <p:nvPicPr>
          <p:cNvPr id="107" name="Google Shape;107;p16"/>
          <p:cNvPicPr preferRelativeResize="0"/>
          <p:nvPr/>
        </p:nvPicPr>
        <p:blipFill>
          <a:blip r:embed="rId6">
            <a:alphaModFix/>
          </a:blip>
          <a:stretch>
            <a:fillRect/>
          </a:stretch>
        </p:blipFill>
        <p:spPr>
          <a:xfrm>
            <a:off x="6034038" y="2499150"/>
            <a:ext cx="426300" cy="426300"/>
          </a:xfrm>
          <a:prstGeom prst="rect">
            <a:avLst/>
          </a:prstGeom>
          <a:noFill/>
          <a:ln>
            <a:noFill/>
          </a:ln>
        </p:spPr>
      </p:pic>
      <p:pic>
        <p:nvPicPr>
          <p:cNvPr id="108" name="Google Shape;108;p16"/>
          <p:cNvPicPr preferRelativeResize="0"/>
          <p:nvPr/>
        </p:nvPicPr>
        <p:blipFill>
          <a:blip r:embed="rId7">
            <a:alphaModFix/>
          </a:blip>
          <a:stretch>
            <a:fillRect/>
          </a:stretch>
        </p:blipFill>
        <p:spPr>
          <a:xfrm>
            <a:off x="7929050" y="2499150"/>
            <a:ext cx="426300" cy="42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7"/>
          <p:cNvSpPr txBox="1"/>
          <p:nvPr/>
        </p:nvSpPr>
        <p:spPr>
          <a:xfrm>
            <a:off x="0" y="-46850"/>
            <a:ext cx="9159900" cy="702600"/>
          </a:xfrm>
          <a:prstGeom prst="rect">
            <a:avLst/>
          </a:prstGeom>
          <a:solidFill>
            <a:srgbClr val="44546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 sz="3000">
                <a:solidFill>
                  <a:srgbClr val="EFEFEF"/>
                </a:solidFill>
                <a:latin typeface="Calibri"/>
                <a:ea typeface="Calibri"/>
                <a:cs typeface="Calibri"/>
                <a:sym typeface="Calibri"/>
              </a:rPr>
              <a:t>Market Overview</a:t>
            </a:r>
            <a:endParaRPr b="1" sz="4400">
              <a:solidFill>
                <a:srgbClr val="EFEFEF"/>
              </a:solidFill>
              <a:latin typeface="Calibri"/>
              <a:ea typeface="Calibri"/>
              <a:cs typeface="Calibri"/>
              <a:sym typeface="Calibri"/>
            </a:endParaRPr>
          </a:p>
        </p:txBody>
      </p:sp>
      <p:grpSp>
        <p:nvGrpSpPr>
          <p:cNvPr id="114" name="Google Shape;114;p17"/>
          <p:cNvGrpSpPr/>
          <p:nvPr/>
        </p:nvGrpSpPr>
        <p:grpSpPr>
          <a:xfrm>
            <a:off x="128525" y="898875"/>
            <a:ext cx="3970413" cy="3928900"/>
            <a:chOff x="128525" y="898875"/>
            <a:chExt cx="3970413" cy="3928900"/>
          </a:xfrm>
        </p:grpSpPr>
        <p:sp>
          <p:nvSpPr>
            <p:cNvPr id="115" name="Google Shape;115;p17"/>
            <p:cNvSpPr txBox="1"/>
            <p:nvPr/>
          </p:nvSpPr>
          <p:spPr>
            <a:xfrm>
              <a:off x="189850" y="898875"/>
              <a:ext cx="3837600" cy="11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Calibri"/>
                  <a:ea typeface="Calibri"/>
                  <a:cs typeface="Calibri"/>
                  <a:sym typeface="Calibri"/>
                </a:rPr>
                <a:t>Luxury EV sales are increasing as more options emerge in the market.</a:t>
              </a:r>
              <a:endParaRPr b="1" sz="1600">
                <a:latin typeface="Calibri"/>
                <a:ea typeface="Calibri"/>
                <a:cs typeface="Calibri"/>
                <a:sym typeface="Calibri"/>
              </a:endParaRPr>
            </a:p>
          </p:txBody>
        </p:sp>
        <p:pic>
          <p:nvPicPr>
            <p:cNvPr id="116" name="Google Shape;116;p17" title="Points scored"/>
            <p:cNvPicPr preferRelativeResize="0"/>
            <p:nvPr/>
          </p:nvPicPr>
          <p:blipFill>
            <a:blip r:embed="rId3">
              <a:alphaModFix/>
            </a:blip>
            <a:stretch>
              <a:fillRect/>
            </a:stretch>
          </p:blipFill>
          <p:spPr>
            <a:xfrm>
              <a:off x="306925" y="2296138"/>
              <a:ext cx="3746424" cy="2316526"/>
            </a:xfrm>
            <a:prstGeom prst="rect">
              <a:avLst/>
            </a:prstGeom>
            <a:noFill/>
            <a:ln>
              <a:noFill/>
            </a:ln>
          </p:spPr>
        </p:pic>
        <p:sp>
          <p:nvSpPr>
            <p:cNvPr id="117" name="Google Shape;117;p17"/>
            <p:cNvSpPr txBox="1"/>
            <p:nvPr/>
          </p:nvSpPr>
          <p:spPr>
            <a:xfrm>
              <a:off x="261338" y="1640650"/>
              <a:ext cx="38376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latin typeface="Calibri"/>
                <a:ea typeface="Calibri"/>
                <a:cs typeface="Calibri"/>
                <a:sym typeface="Calibri"/>
              </a:endParaRPr>
            </a:p>
            <a:p>
              <a:pPr indent="0" lvl="0" marL="0" rtl="0" algn="l">
                <a:spcBef>
                  <a:spcPts val="0"/>
                </a:spcBef>
                <a:spcAft>
                  <a:spcPts val="0"/>
                </a:spcAft>
                <a:buNone/>
              </a:pPr>
              <a:r>
                <a:rPr b="1" lang="en" sz="1200">
                  <a:solidFill>
                    <a:srgbClr val="333333"/>
                  </a:solidFill>
                  <a:latin typeface="Calibri"/>
                  <a:ea typeface="Calibri"/>
                  <a:cs typeface="Calibri"/>
                  <a:sym typeface="Calibri"/>
                </a:rPr>
                <a:t>Luxury EV sales have been steadily increasing since their introduction in 2011. </a:t>
              </a:r>
              <a:endParaRPr b="1" sz="1200">
                <a:latin typeface="Calibri"/>
                <a:ea typeface="Calibri"/>
                <a:cs typeface="Calibri"/>
                <a:sym typeface="Calibri"/>
              </a:endParaRPr>
            </a:p>
          </p:txBody>
        </p:sp>
        <p:sp>
          <p:nvSpPr>
            <p:cNvPr id="118" name="Google Shape;118;p17"/>
            <p:cNvSpPr txBox="1"/>
            <p:nvPr/>
          </p:nvSpPr>
          <p:spPr>
            <a:xfrm rot="-5400000">
              <a:off x="-566575" y="3387075"/>
              <a:ext cx="1649700" cy="25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EV Registration Count</a:t>
              </a:r>
              <a:endParaRPr sz="1000">
                <a:latin typeface="Calibri"/>
                <a:ea typeface="Calibri"/>
                <a:cs typeface="Calibri"/>
                <a:sym typeface="Calibri"/>
              </a:endParaRPr>
            </a:p>
          </p:txBody>
        </p:sp>
        <p:sp>
          <p:nvSpPr>
            <p:cNvPr id="119" name="Google Shape;119;p17"/>
            <p:cNvSpPr txBox="1"/>
            <p:nvPr/>
          </p:nvSpPr>
          <p:spPr>
            <a:xfrm>
              <a:off x="774750" y="4536475"/>
              <a:ext cx="2292600" cy="2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Year</a:t>
              </a:r>
              <a:endParaRPr sz="1000">
                <a:latin typeface="Calibri"/>
                <a:ea typeface="Calibri"/>
                <a:cs typeface="Calibri"/>
                <a:sym typeface="Calibri"/>
              </a:endParaRPr>
            </a:p>
          </p:txBody>
        </p:sp>
      </p:grpSp>
      <p:grpSp>
        <p:nvGrpSpPr>
          <p:cNvPr id="120" name="Google Shape;120;p17"/>
          <p:cNvGrpSpPr/>
          <p:nvPr/>
        </p:nvGrpSpPr>
        <p:grpSpPr>
          <a:xfrm>
            <a:off x="4273550" y="898875"/>
            <a:ext cx="4886425" cy="3927675"/>
            <a:chOff x="4273550" y="898875"/>
            <a:chExt cx="4886425" cy="3927675"/>
          </a:xfrm>
        </p:grpSpPr>
        <p:pic>
          <p:nvPicPr>
            <p:cNvPr id="121" name="Google Shape;121;p17"/>
            <p:cNvPicPr preferRelativeResize="0"/>
            <p:nvPr/>
          </p:nvPicPr>
          <p:blipFill rotWithShape="1">
            <a:blip r:embed="rId4">
              <a:alphaModFix/>
            </a:blip>
            <a:srcRect b="0" l="8147" r="0" t="0"/>
            <a:stretch/>
          </p:blipFill>
          <p:spPr>
            <a:xfrm>
              <a:off x="4273550" y="2448675"/>
              <a:ext cx="4720174" cy="2377875"/>
            </a:xfrm>
            <a:prstGeom prst="rect">
              <a:avLst/>
            </a:prstGeom>
            <a:noFill/>
            <a:ln>
              <a:noFill/>
            </a:ln>
          </p:spPr>
        </p:pic>
        <p:sp>
          <p:nvSpPr>
            <p:cNvPr id="122" name="Google Shape;122;p17"/>
            <p:cNvSpPr txBox="1"/>
            <p:nvPr/>
          </p:nvSpPr>
          <p:spPr>
            <a:xfrm>
              <a:off x="4273550" y="898875"/>
              <a:ext cx="4720200" cy="13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Calibri"/>
                  <a:ea typeface="Calibri"/>
                  <a:cs typeface="Calibri"/>
                  <a:sym typeface="Calibri"/>
                </a:rPr>
                <a:t>Tesla and BMW are dominating the EV market (as of 2017). </a:t>
              </a:r>
              <a:endParaRPr b="1" sz="1600">
                <a:latin typeface="Calibri"/>
                <a:ea typeface="Calibri"/>
                <a:cs typeface="Calibri"/>
                <a:sym typeface="Calibri"/>
              </a:endParaRPr>
            </a:p>
            <a:p>
              <a:pPr indent="0" lvl="0" marL="0" rtl="0" algn="l">
                <a:spcBef>
                  <a:spcPts val="0"/>
                </a:spcBef>
                <a:spcAft>
                  <a:spcPts val="0"/>
                </a:spcAft>
                <a:buNone/>
              </a:pPr>
              <a:r>
                <a:t/>
              </a:r>
              <a:endParaRPr b="1" sz="1600">
                <a:latin typeface="Calibri"/>
                <a:ea typeface="Calibri"/>
                <a:cs typeface="Calibri"/>
                <a:sym typeface="Calibri"/>
              </a:endParaRPr>
            </a:p>
            <a:p>
              <a:pPr indent="0" lvl="0" marL="0" rtl="0" algn="l">
                <a:spcBef>
                  <a:spcPts val="0"/>
                </a:spcBef>
                <a:spcAft>
                  <a:spcPts val="0"/>
                </a:spcAft>
                <a:buNone/>
              </a:pPr>
              <a:r>
                <a:rPr b="1" lang="en" sz="1600">
                  <a:latin typeface="Calibri"/>
                  <a:ea typeface="Calibri"/>
                  <a:cs typeface="Calibri"/>
                  <a:sym typeface="Calibri"/>
                </a:rPr>
                <a:t>Porsche’s current market share of all vehicles is 0.33%; its market share of EVs is 0.81%.</a:t>
              </a:r>
              <a:endParaRPr b="1" sz="1600">
                <a:latin typeface="Calibri"/>
                <a:ea typeface="Calibri"/>
                <a:cs typeface="Calibri"/>
                <a:sym typeface="Calibri"/>
              </a:endParaRPr>
            </a:p>
          </p:txBody>
        </p:sp>
        <p:sp>
          <p:nvSpPr>
            <p:cNvPr id="123" name="Google Shape;123;p17"/>
            <p:cNvSpPr/>
            <p:nvPr/>
          </p:nvSpPr>
          <p:spPr>
            <a:xfrm>
              <a:off x="4275675" y="2529150"/>
              <a:ext cx="4884300" cy="1397400"/>
            </a:xfrm>
            <a:prstGeom prst="ellipse">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8"/>
          <p:cNvSpPr txBox="1"/>
          <p:nvPr/>
        </p:nvSpPr>
        <p:spPr>
          <a:xfrm>
            <a:off x="0" y="-46850"/>
            <a:ext cx="9159900" cy="702600"/>
          </a:xfrm>
          <a:prstGeom prst="rect">
            <a:avLst/>
          </a:prstGeom>
          <a:solidFill>
            <a:srgbClr val="44546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 sz="3000">
                <a:solidFill>
                  <a:srgbClr val="EFEFEF"/>
                </a:solidFill>
                <a:latin typeface="Calibri"/>
                <a:ea typeface="Calibri"/>
                <a:cs typeface="Calibri"/>
                <a:sym typeface="Calibri"/>
              </a:rPr>
              <a:t>Target Consumer - Get to Know the Current EV Market</a:t>
            </a:r>
            <a:endParaRPr b="1" sz="4400">
              <a:solidFill>
                <a:srgbClr val="EFEFEF"/>
              </a:solidFill>
              <a:latin typeface="Calibri"/>
              <a:ea typeface="Calibri"/>
              <a:cs typeface="Calibri"/>
              <a:sym typeface="Calibri"/>
            </a:endParaRPr>
          </a:p>
        </p:txBody>
      </p:sp>
      <p:sp>
        <p:nvSpPr>
          <p:cNvPr id="129" name="Google Shape;129;p18"/>
          <p:cNvSpPr txBox="1"/>
          <p:nvPr/>
        </p:nvSpPr>
        <p:spPr>
          <a:xfrm>
            <a:off x="216575" y="1179100"/>
            <a:ext cx="7796400" cy="3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alibri"/>
                <a:ea typeface="Calibri"/>
                <a:cs typeface="Calibri"/>
                <a:sym typeface="Calibri"/>
              </a:rPr>
              <a:t>To understand the target consumer, we asked:</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What geographical regions have the highest EV sales, and why?</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What local factors might impact EV sales?</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Who is buying (luxury) EVs?</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What are the current trends in automobile sales?</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9"/>
          <p:cNvSpPr txBox="1"/>
          <p:nvPr/>
        </p:nvSpPr>
        <p:spPr>
          <a:xfrm>
            <a:off x="0" y="-235675"/>
            <a:ext cx="9159900" cy="702600"/>
          </a:xfrm>
          <a:prstGeom prst="rect">
            <a:avLst/>
          </a:prstGeom>
          <a:solidFill>
            <a:srgbClr val="44546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 sz="3000">
                <a:solidFill>
                  <a:srgbClr val="EFEFEF"/>
                </a:solidFill>
                <a:latin typeface="Calibri"/>
                <a:ea typeface="Calibri"/>
                <a:cs typeface="Calibri"/>
                <a:sym typeface="Calibri"/>
              </a:rPr>
              <a:t>Target Consumer - Geographical Area</a:t>
            </a:r>
            <a:endParaRPr b="1" sz="4400">
              <a:solidFill>
                <a:srgbClr val="EFEFEF"/>
              </a:solidFill>
              <a:latin typeface="Calibri"/>
              <a:ea typeface="Calibri"/>
              <a:cs typeface="Calibri"/>
              <a:sym typeface="Calibri"/>
            </a:endParaRPr>
          </a:p>
        </p:txBody>
      </p:sp>
      <p:graphicFrame>
        <p:nvGraphicFramePr>
          <p:cNvPr id="135" name="Google Shape;135;p19"/>
          <p:cNvGraphicFramePr/>
          <p:nvPr/>
        </p:nvGraphicFramePr>
        <p:xfrm>
          <a:off x="146375" y="1063025"/>
          <a:ext cx="3000000" cy="3000000"/>
        </p:xfrm>
        <a:graphic>
          <a:graphicData uri="http://schemas.openxmlformats.org/drawingml/2006/table">
            <a:tbl>
              <a:tblPr>
                <a:noFill/>
                <a:tableStyleId>{78DB1CB2-350C-46B8-BF28-4C8268574003}</a:tableStyleId>
              </a:tblPr>
              <a:tblGrid>
                <a:gridCol w="1129400"/>
                <a:gridCol w="884425"/>
                <a:gridCol w="1074875"/>
              </a:tblGrid>
              <a:tr h="385025">
                <a:tc>
                  <a:txBody>
                    <a:bodyPr/>
                    <a:lstStyle/>
                    <a:p>
                      <a:pPr indent="0" lvl="0" marL="0" rtl="0" algn="l">
                        <a:spcBef>
                          <a:spcPts val="0"/>
                        </a:spcBef>
                        <a:spcAft>
                          <a:spcPts val="0"/>
                        </a:spcAft>
                        <a:buNone/>
                      </a:pPr>
                      <a:r>
                        <a:rPr b="1" lang="en" sz="1100">
                          <a:solidFill>
                            <a:srgbClr val="F3F3F3"/>
                          </a:solidFill>
                        </a:rPr>
                        <a:t>State</a:t>
                      </a:r>
                      <a:endParaRPr b="1" sz="1100">
                        <a:solidFill>
                          <a:srgbClr val="F3F3F3"/>
                        </a:solidFill>
                      </a:endParaRPr>
                    </a:p>
                  </a:txBody>
                  <a:tcPr marT="91425" marB="91425" marR="91425" marL="91425">
                    <a:solidFill>
                      <a:srgbClr val="44546A"/>
                    </a:solidFill>
                  </a:tcPr>
                </a:tc>
                <a:tc>
                  <a:txBody>
                    <a:bodyPr/>
                    <a:lstStyle/>
                    <a:p>
                      <a:pPr indent="0" lvl="0" marL="0" rtl="0" algn="l">
                        <a:spcBef>
                          <a:spcPts val="0"/>
                        </a:spcBef>
                        <a:spcAft>
                          <a:spcPts val="0"/>
                        </a:spcAft>
                        <a:buNone/>
                      </a:pPr>
                      <a:r>
                        <a:rPr b="1" lang="en" sz="1100">
                          <a:solidFill>
                            <a:srgbClr val="F3F3F3"/>
                          </a:solidFill>
                        </a:rPr>
                        <a:t>Count</a:t>
                      </a:r>
                      <a:endParaRPr b="1" sz="1100">
                        <a:solidFill>
                          <a:srgbClr val="F3F3F3"/>
                        </a:solidFill>
                      </a:endParaRPr>
                    </a:p>
                  </a:txBody>
                  <a:tcPr marT="91425" marB="91425" marR="91425" marL="91425">
                    <a:solidFill>
                      <a:srgbClr val="44546A"/>
                    </a:solidFill>
                  </a:tcPr>
                </a:tc>
                <a:tc>
                  <a:txBody>
                    <a:bodyPr/>
                    <a:lstStyle/>
                    <a:p>
                      <a:pPr indent="0" lvl="0" marL="0" rtl="0" algn="l">
                        <a:spcBef>
                          <a:spcPts val="0"/>
                        </a:spcBef>
                        <a:spcAft>
                          <a:spcPts val="0"/>
                        </a:spcAft>
                        <a:buNone/>
                      </a:pPr>
                      <a:r>
                        <a:rPr b="1" lang="en" sz="1100">
                          <a:solidFill>
                            <a:srgbClr val="F3F3F3"/>
                          </a:solidFill>
                        </a:rPr>
                        <a:t>% Market</a:t>
                      </a:r>
                      <a:endParaRPr b="1" sz="1100">
                        <a:solidFill>
                          <a:srgbClr val="F3F3F3"/>
                        </a:solidFill>
                      </a:endParaRPr>
                    </a:p>
                  </a:txBody>
                  <a:tcPr marT="91425" marB="91425" marR="91425" marL="91425">
                    <a:solidFill>
                      <a:srgbClr val="44546A"/>
                    </a:solidFill>
                  </a:tcPr>
                </a:tc>
              </a:tr>
              <a:tr h="385025">
                <a:tc>
                  <a:txBody>
                    <a:bodyPr/>
                    <a:lstStyle/>
                    <a:p>
                      <a:pPr indent="0" lvl="0" marL="0" rtl="0" algn="l">
                        <a:spcBef>
                          <a:spcPts val="0"/>
                        </a:spcBef>
                        <a:spcAft>
                          <a:spcPts val="0"/>
                        </a:spcAft>
                        <a:buNone/>
                      </a:pPr>
                      <a:r>
                        <a:rPr lang="en" sz="1100"/>
                        <a:t>California</a:t>
                      </a:r>
                      <a:endParaRPr sz="1100"/>
                    </a:p>
                  </a:txBody>
                  <a:tcPr marT="91425" marB="91425" marR="91425" marL="91425">
                    <a:solidFill>
                      <a:srgbClr val="B7B7B7"/>
                    </a:solidFill>
                  </a:tcPr>
                </a:tc>
                <a:tc>
                  <a:txBody>
                    <a:bodyPr/>
                    <a:lstStyle/>
                    <a:p>
                      <a:pPr indent="0" lvl="0" marL="0" rtl="0" algn="l">
                        <a:spcBef>
                          <a:spcPts val="0"/>
                        </a:spcBef>
                        <a:spcAft>
                          <a:spcPts val="0"/>
                        </a:spcAft>
                        <a:buNone/>
                      </a:pPr>
                      <a:r>
                        <a:rPr lang="en" sz="1100"/>
                        <a:t>179600</a:t>
                      </a:r>
                      <a:endParaRPr sz="1100"/>
                    </a:p>
                  </a:txBody>
                  <a:tcPr marT="91425" marB="91425" marR="91425" marL="91425">
                    <a:solidFill>
                      <a:srgbClr val="B7B7B7"/>
                    </a:solidFill>
                  </a:tcPr>
                </a:tc>
                <a:tc>
                  <a:txBody>
                    <a:bodyPr/>
                    <a:lstStyle/>
                    <a:p>
                      <a:pPr indent="0" lvl="0" marL="0" rtl="0" algn="l">
                        <a:spcBef>
                          <a:spcPts val="0"/>
                        </a:spcBef>
                        <a:spcAft>
                          <a:spcPts val="0"/>
                        </a:spcAft>
                        <a:buNone/>
                      </a:pPr>
                      <a:r>
                        <a:rPr lang="en" sz="1100"/>
                        <a:t>48.9%</a:t>
                      </a:r>
                      <a:endParaRPr sz="1100"/>
                    </a:p>
                  </a:txBody>
                  <a:tcPr marT="91425" marB="91425" marR="91425" marL="91425">
                    <a:solidFill>
                      <a:srgbClr val="B7B7B7"/>
                    </a:solidFill>
                  </a:tcPr>
                </a:tc>
              </a:tr>
              <a:tr h="385025">
                <a:tc>
                  <a:txBody>
                    <a:bodyPr/>
                    <a:lstStyle/>
                    <a:p>
                      <a:pPr indent="0" lvl="0" marL="0" rtl="0" algn="l">
                        <a:spcBef>
                          <a:spcPts val="0"/>
                        </a:spcBef>
                        <a:spcAft>
                          <a:spcPts val="0"/>
                        </a:spcAft>
                        <a:buNone/>
                      </a:pPr>
                      <a:r>
                        <a:rPr lang="en" sz="1100"/>
                        <a:t>Washington</a:t>
                      </a:r>
                      <a:endParaRPr sz="1100"/>
                    </a:p>
                  </a:txBody>
                  <a:tcPr marT="91425" marB="91425" marR="91425" marL="91425">
                    <a:solidFill>
                      <a:srgbClr val="CCCCCC"/>
                    </a:solidFill>
                  </a:tcPr>
                </a:tc>
                <a:tc>
                  <a:txBody>
                    <a:bodyPr/>
                    <a:lstStyle/>
                    <a:p>
                      <a:pPr indent="0" lvl="0" marL="0" rtl="0" algn="l">
                        <a:spcBef>
                          <a:spcPts val="0"/>
                        </a:spcBef>
                        <a:spcAft>
                          <a:spcPts val="0"/>
                        </a:spcAft>
                        <a:buNone/>
                      </a:pPr>
                      <a:r>
                        <a:rPr lang="en" sz="1100"/>
                        <a:t>19900</a:t>
                      </a:r>
                      <a:endParaRPr sz="1100"/>
                    </a:p>
                  </a:txBody>
                  <a:tcPr marT="91425" marB="91425" marR="91425" marL="91425">
                    <a:solidFill>
                      <a:srgbClr val="CCCCCC"/>
                    </a:solidFill>
                  </a:tcPr>
                </a:tc>
                <a:tc>
                  <a:txBody>
                    <a:bodyPr/>
                    <a:lstStyle/>
                    <a:p>
                      <a:pPr indent="0" lvl="0" marL="0" rtl="0" algn="l">
                        <a:spcBef>
                          <a:spcPts val="0"/>
                        </a:spcBef>
                        <a:spcAft>
                          <a:spcPts val="0"/>
                        </a:spcAft>
                        <a:buNone/>
                      </a:pPr>
                      <a:r>
                        <a:rPr lang="en" sz="1100"/>
                        <a:t>5.4%</a:t>
                      </a:r>
                      <a:endParaRPr sz="1100"/>
                    </a:p>
                  </a:txBody>
                  <a:tcPr marT="91425" marB="91425" marR="91425" marL="91425">
                    <a:solidFill>
                      <a:srgbClr val="CCCCCC"/>
                    </a:solidFill>
                  </a:tcPr>
                </a:tc>
              </a:tr>
              <a:tr h="385025">
                <a:tc>
                  <a:txBody>
                    <a:bodyPr/>
                    <a:lstStyle/>
                    <a:p>
                      <a:pPr indent="0" lvl="0" marL="0" rtl="0" algn="l">
                        <a:spcBef>
                          <a:spcPts val="0"/>
                        </a:spcBef>
                        <a:spcAft>
                          <a:spcPts val="0"/>
                        </a:spcAft>
                        <a:buNone/>
                      </a:pPr>
                      <a:r>
                        <a:rPr lang="en" sz="1100"/>
                        <a:t>Florida</a:t>
                      </a:r>
                      <a:endParaRPr sz="1100"/>
                    </a:p>
                  </a:txBody>
                  <a:tcPr marT="91425" marB="91425" marR="91425" marL="91425">
                    <a:solidFill>
                      <a:srgbClr val="D9D9D9"/>
                    </a:solidFill>
                  </a:tcPr>
                </a:tc>
                <a:tc>
                  <a:txBody>
                    <a:bodyPr/>
                    <a:lstStyle/>
                    <a:p>
                      <a:pPr indent="0" lvl="0" marL="0" rtl="0" algn="l">
                        <a:spcBef>
                          <a:spcPts val="0"/>
                        </a:spcBef>
                        <a:spcAft>
                          <a:spcPts val="0"/>
                        </a:spcAft>
                        <a:buNone/>
                      </a:pPr>
                      <a:r>
                        <a:rPr lang="en" sz="1100"/>
                        <a:t>16600</a:t>
                      </a:r>
                      <a:endParaRPr sz="1100"/>
                    </a:p>
                  </a:txBody>
                  <a:tcPr marT="91425" marB="91425" marR="91425" marL="91425">
                    <a:solidFill>
                      <a:srgbClr val="D9D9D9"/>
                    </a:solidFill>
                  </a:tcPr>
                </a:tc>
                <a:tc>
                  <a:txBody>
                    <a:bodyPr/>
                    <a:lstStyle/>
                    <a:p>
                      <a:pPr indent="0" lvl="0" marL="0" rtl="0" algn="l">
                        <a:spcBef>
                          <a:spcPts val="0"/>
                        </a:spcBef>
                        <a:spcAft>
                          <a:spcPts val="0"/>
                        </a:spcAft>
                        <a:buNone/>
                      </a:pPr>
                      <a:r>
                        <a:rPr lang="en" sz="1100"/>
                        <a:t>4.5%</a:t>
                      </a:r>
                      <a:endParaRPr sz="1100"/>
                    </a:p>
                  </a:txBody>
                  <a:tcPr marT="91425" marB="91425" marR="91425" marL="91425">
                    <a:solidFill>
                      <a:srgbClr val="D9D9D9"/>
                    </a:solidFill>
                  </a:tcPr>
                </a:tc>
              </a:tr>
              <a:tr h="385025">
                <a:tc>
                  <a:txBody>
                    <a:bodyPr/>
                    <a:lstStyle/>
                    <a:p>
                      <a:pPr indent="0" lvl="0" marL="0" rtl="0" algn="l">
                        <a:spcBef>
                          <a:spcPts val="0"/>
                        </a:spcBef>
                        <a:spcAft>
                          <a:spcPts val="0"/>
                        </a:spcAft>
                        <a:buNone/>
                      </a:pPr>
                      <a:r>
                        <a:rPr lang="en" sz="1100"/>
                        <a:t>Texas</a:t>
                      </a:r>
                      <a:endParaRPr sz="1100"/>
                    </a:p>
                  </a:txBody>
                  <a:tcPr marT="91425" marB="91425" marR="91425" marL="91425">
                    <a:solidFill>
                      <a:srgbClr val="EFEFEF"/>
                    </a:solidFill>
                  </a:tcPr>
                </a:tc>
                <a:tc>
                  <a:txBody>
                    <a:bodyPr/>
                    <a:lstStyle/>
                    <a:p>
                      <a:pPr indent="0" lvl="0" marL="0" rtl="0" algn="l">
                        <a:spcBef>
                          <a:spcPts val="0"/>
                        </a:spcBef>
                        <a:spcAft>
                          <a:spcPts val="0"/>
                        </a:spcAft>
                        <a:buNone/>
                      </a:pPr>
                      <a:r>
                        <a:rPr lang="en" sz="1100"/>
                        <a:t>14390</a:t>
                      </a:r>
                      <a:endParaRPr sz="1100"/>
                    </a:p>
                  </a:txBody>
                  <a:tcPr marT="91425" marB="91425" marR="91425" marL="91425">
                    <a:solidFill>
                      <a:srgbClr val="EFEFEF"/>
                    </a:solidFill>
                  </a:tcPr>
                </a:tc>
                <a:tc>
                  <a:txBody>
                    <a:bodyPr/>
                    <a:lstStyle/>
                    <a:p>
                      <a:pPr indent="0" lvl="0" marL="0" rtl="0" algn="l">
                        <a:spcBef>
                          <a:spcPts val="0"/>
                        </a:spcBef>
                        <a:spcAft>
                          <a:spcPts val="0"/>
                        </a:spcAft>
                        <a:buNone/>
                      </a:pPr>
                      <a:r>
                        <a:rPr lang="en" sz="1100"/>
                        <a:t>3.9%</a:t>
                      </a:r>
                      <a:endParaRPr sz="1100"/>
                    </a:p>
                  </a:txBody>
                  <a:tcPr marT="91425" marB="91425" marR="91425" marL="91425">
                    <a:solidFill>
                      <a:srgbClr val="EFEFEF"/>
                    </a:solidFill>
                  </a:tcPr>
                </a:tc>
              </a:tr>
              <a:tr h="385025">
                <a:tc>
                  <a:txBody>
                    <a:bodyPr/>
                    <a:lstStyle/>
                    <a:p>
                      <a:pPr indent="0" lvl="0" marL="0" rtl="0" algn="l">
                        <a:spcBef>
                          <a:spcPts val="0"/>
                        </a:spcBef>
                        <a:spcAft>
                          <a:spcPts val="0"/>
                        </a:spcAft>
                        <a:buNone/>
                      </a:pPr>
                      <a:r>
                        <a:rPr lang="en" sz="1100"/>
                        <a:t>Georgia</a:t>
                      </a:r>
                      <a:endParaRPr sz="1100"/>
                    </a:p>
                  </a:txBody>
                  <a:tcPr marT="91425" marB="91425" marR="91425" marL="91425">
                    <a:solidFill>
                      <a:srgbClr val="EFEFEF"/>
                    </a:solidFill>
                  </a:tcPr>
                </a:tc>
                <a:tc>
                  <a:txBody>
                    <a:bodyPr/>
                    <a:lstStyle/>
                    <a:p>
                      <a:pPr indent="0" lvl="0" marL="0" rtl="0" algn="l">
                        <a:spcBef>
                          <a:spcPts val="0"/>
                        </a:spcBef>
                        <a:spcAft>
                          <a:spcPts val="0"/>
                        </a:spcAft>
                        <a:buNone/>
                      </a:pPr>
                      <a:r>
                        <a:rPr lang="en" sz="1100"/>
                        <a:t>13530</a:t>
                      </a:r>
                      <a:endParaRPr sz="1100"/>
                    </a:p>
                  </a:txBody>
                  <a:tcPr marT="91425" marB="91425" marR="91425" marL="91425">
                    <a:solidFill>
                      <a:srgbClr val="EFEFEF"/>
                    </a:solidFill>
                  </a:tcPr>
                </a:tc>
                <a:tc>
                  <a:txBody>
                    <a:bodyPr/>
                    <a:lstStyle/>
                    <a:p>
                      <a:pPr indent="0" lvl="0" marL="0" rtl="0" algn="l">
                        <a:spcBef>
                          <a:spcPts val="0"/>
                        </a:spcBef>
                        <a:spcAft>
                          <a:spcPts val="0"/>
                        </a:spcAft>
                        <a:buNone/>
                      </a:pPr>
                      <a:r>
                        <a:rPr lang="en" sz="1100"/>
                        <a:t>3.7%</a:t>
                      </a:r>
                      <a:endParaRPr sz="1100"/>
                    </a:p>
                  </a:txBody>
                  <a:tcPr marT="91425" marB="91425" marR="91425" marL="91425">
                    <a:solidFill>
                      <a:srgbClr val="EFEFEF"/>
                    </a:solidFill>
                  </a:tcPr>
                </a:tc>
              </a:tr>
              <a:tr h="385025">
                <a:tc>
                  <a:txBody>
                    <a:bodyPr/>
                    <a:lstStyle/>
                    <a:p>
                      <a:pPr indent="0" lvl="0" marL="0" rtl="0" algn="l">
                        <a:spcBef>
                          <a:spcPts val="0"/>
                        </a:spcBef>
                        <a:spcAft>
                          <a:spcPts val="0"/>
                        </a:spcAft>
                        <a:buNone/>
                      </a:pPr>
                      <a:r>
                        <a:rPr lang="en" sz="1100"/>
                        <a:t>New York</a:t>
                      </a:r>
                      <a:endParaRPr sz="1100"/>
                    </a:p>
                  </a:txBody>
                  <a:tcPr marT="91425" marB="91425" marR="91425" marL="91425">
                    <a:solidFill>
                      <a:srgbClr val="F3F3F3"/>
                    </a:solidFill>
                  </a:tcPr>
                </a:tc>
                <a:tc>
                  <a:txBody>
                    <a:bodyPr/>
                    <a:lstStyle/>
                    <a:p>
                      <a:pPr indent="0" lvl="0" marL="0" rtl="0" algn="l">
                        <a:spcBef>
                          <a:spcPts val="0"/>
                        </a:spcBef>
                        <a:spcAft>
                          <a:spcPts val="0"/>
                        </a:spcAft>
                        <a:buNone/>
                      </a:pPr>
                      <a:r>
                        <a:rPr lang="en" sz="1100"/>
                        <a:t>10940</a:t>
                      </a:r>
                      <a:endParaRPr sz="1100"/>
                    </a:p>
                  </a:txBody>
                  <a:tcPr marT="91425" marB="91425" marR="91425" marL="91425">
                    <a:solidFill>
                      <a:srgbClr val="F3F3F3"/>
                    </a:solidFill>
                  </a:tcPr>
                </a:tc>
                <a:tc>
                  <a:txBody>
                    <a:bodyPr/>
                    <a:lstStyle/>
                    <a:p>
                      <a:pPr indent="0" lvl="0" marL="0" rtl="0" algn="l">
                        <a:spcBef>
                          <a:spcPts val="0"/>
                        </a:spcBef>
                        <a:spcAft>
                          <a:spcPts val="0"/>
                        </a:spcAft>
                        <a:buNone/>
                      </a:pPr>
                      <a:r>
                        <a:rPr lang="en" sz="1100"/>
                        <a:t>3.0%</a:t>
                      </a:r>
                      <a:endParaRPr sz="1100"/>
                    </a:p>
                  </a:txBody>
                  <a:tcPr marT="91425" marB="91425" marR="91425" marL="91425">
                    <a:solidFill>
                      <a:srgbClr val="F3F3F3"/>
                    </a:solidFill>
                  </a:tcPr>
                </a:tc>
              </a:tr>
              <a:tr h="385025">
                <a:tc>
                  <a:txBody>
                    <a:bodyPr/>
                    <a:lstStyle/>
                    <a:p>
                      <a:pPr indent="0" lvl="0" marL="0" rtl="0" algn="l">
                        <a:spcBef>
                          <a:spcPts val="0"/>
                        </a:spcBef>
                        <a:spcAft>
                          <a:spcPts val="0"/>
                        </a:spcAft>
                        <a:buNone/>
                      </a:pPr>
                      <a:r>
                        <a:rPr lang="en" sz="1100"/>
                        <a:t>Arizona</a:t>
                      </a:r>
                      <a:endParaRPr sz="1100"/>
                    </a:p>
                  </a:txBody>
                  <a:tcPr marT="91425" marB="91425" marR="91425" marL="91425"/>
                </a:tc>
                <a:tc>
                  <a:txBody>
                    <a:bodyPr/>
                    <a:lstStyle/>
                    <a:p>
                      <a:pPr indent="0" lvl="0" marL="0" rtl="0" algn="l">
                        <a:spcBef>
                          <a:spcPts val="0"/>
                        </a:spcBef>
                        <a:spcAft>
                          <a:spcPts val="0"/>
                        </a:spcAft>
                        <a:buNone/>
                      </a:pPr>
                      <a:r>
                        <a:rPr lang="en" sz="1100"/>
                        <a:t>9820</a:t>
                      </a:r>
                      <a:endParaRPr sz="1100"/>
                    </a:p>
                  </a:txBody>
                  <a:tcPr marT="91425" marB="91425" marR="91425" marL="91425"/>
                </a:tc>
                <a:tc>
                  <a:txBody>
                    <a:bodyPr/>
                    <a:lstStyle/>
                    <a:p>
                      <a:pPr indent="0" lvl="0" marL="0" rtl="0" algn="l">
                        <a:spcBef>
                          <a:spcPts val="0"/>
                        </a:spcBef>
                        <a:spcAft>
                          <a:spcPts val="0"/>
                        </a:spcAft>
                        <a:buNone/>
                      </a:pPr>
                      <a:r>
                        <a:rPr lang="en" sz="1100"/>
                        <a:t>2.7%</a:t>
                      </a:r>
                      <a:endParaRPr sz="1100"/>
                    </a:p>
                  </a:txBody>
                  <a:tcPr marT="91425" marB="91425" marR="91425" marL="91425"/>
                </a:tc>
              </a:tr>
              <a:tr h="385025">
                <a:tc>
                  <a:txBody>
                    <a:bodyPr/>
                    <a:lstStyle/>
                    <a:p>
                      <a:pPr indent="0" lvl="0" marL="0" rtl="0" algn="l">
                        <a:spcBef>
                          <a:spcPts val="0"/>
                        </a:spcBef>
                        <a:spcAft>
                          <a:spcPts val="0"/>
                        </a:spcAft>
                        <a:buNone/>
                      </a:pPr>
                      <a:r>
                        <a:rPr lang="en" sz="1100"/>
                        <a:t>Oregon</a:t>
                      </a:r>
                      <a:endParaRPr sz="1100"/>
                    </a:p>
                  </a:txBody>
                  <a:tcPr marT="91425" marB="91425" marR="91425" marL="91425"/>
                </a:tc>
                <a:tc>
                  <a:txBody>
                    <a:bodyPr/>
                    <a:lstStyle/>
                    <a:p>
                      <a:pPr indent="0" lvl="0" marL="0" rtl="0" algn="l">
                        <a:spcBef>
                          <a:spcPts val="0"/>
                        </a:spcBef>
                        <a:spcAft>
                          <a:spcPts val="0"/>
                        </a:spcAft>
                        <a:buNone/>
                      </a:pPr>
                      <a:r>
                        <a:rPr lang="en" sz="1100"/>
                        <a:t>9550</a:t>
                      </a:r>
                      <a:endParaRPr sz="1100"/>
                    </a:p>
                  </a:txBody>
                  <a:tcPr marT="91425" marB="91425" marR="91425" marL="91425"/>
                </a:tc>
                <a:tc>
                  <a:txBody>
                    <a:bodyPr/>
                    <a:lstStyle/>
                    <a:p>
                      <a:pPr indent="0" lvl="0" marL="0" rtl="0" algn="l">
                        <a:spcBef>
                          <a:spcPts val="0"/>
                        </a:spcBef>
                        <a:spcAft>
                          <a:spcPts val="0"/>
                        </a:spcAft>
                        <a:buNone/>
                      </a:pPr>
                      <a:r>
                        <a:rPr lang="en" sz="1100"/>
                        <a:t>2.8%</a:t>
                      </a:r>
                      <a:endParaRPr sz="1100"/>
                    </a:p>
                  </a:txBody>
                  <a:tcPr marT="91425" marB="91425" marR="91425" marL="91425"/>
                </a:tc>
              </a:tr>
              <a:tr h="385025">
                <a:tc>
                  <a:txBody>
                    <a:bodyPr/>
                    <a:lstStyle/>
                    <a:p>
                      <a:pPr indent="0" lvl="0" marL="0" rtl="0" algn="l">
                        <a:spcBef>
                          <a:spcPts val="0"/>
                        </a:spcBef>
                        <a:spcAft>
                          <a:spcPts val="0"/>
                        </a:spcAft>
                        <a:buNone/>
                      </a:pPr>
                      <a:r>
                        <a:rPr lang="en" sz="1100"/>
                        <a:t>Illinois</a:t>
                      </a:r>
                      <a:endParaRPr sz="1100"/>
                    </a:p>
                  </a:txBody>
                  <a:tcPr marT="91425" marB="91425" marR="91425" marL="91425"/>
                </a:tc>
                <a:tc>
                  <a:txBody>
                    <a:bodyPr/>
                    <a:lstStyle/>
                    <a:p>
                      <a:pPr indent="0" lvl="0" marL="0" rtl="0" algn="l">
                        <a:spcBef>
                          <a:spcPts val="0"/>
                        </a:spcBef>
                        <a:spcAft>
                          <a:spcPts val="0"/>
                        </a:spcAft>
                        <a:buNone/>
                      </a:pPr>
                      <a:r>
                        <a:rPr lang="en" sz="1100"/>
                        <a:t>7950</a:t>
                      </a:r>
                      <a:endParaRPr sz="1100"/>
                    </a:p>
                  </a:txBody>
                  <a:tcPr marT="91425" marB="91425" marR="91425" marL="91425"/>
                </a:tc>
                <a:tc>
                  <a:txBody>
                    <a:bodyPr/>
                    <a:lstStyle/>
                    <a:p>
                      <a:pPr indent="0" lvl="0" marL="0" rtl="0" algn="l">
                        <a:spcBef>
                          <a:spcPts val="0"/>
                        </a:spcBef>
                        <a:spcAft>
                          <a:spcPts val="0"/>
                        </a:spcAft>
                        <a:buNone/>
                      </a:pPr>
                      <a:r>
                        <a:rPr lang="en" sz="1100"/>
                        <a:t>2.2%</a:t>
                      </a:r>
                      <a:endParaRPr sz="1100"/>
                    </a:p>
                  </a:txBody>
                  <a:tcPr marT="91425" marB="91425" marR="91425" marL="91425"/>
                </a:tc>
              </a:tr>
            </a:tbl>
          </a:graphicData>
        </a:graphic>
      </p:graphicFrame>
      <p:sp>
        <p:nvSpPr>
          <p:cNvPr id="136" name="Google Shape;136;p19"/>
          <p:cNvSpPr txBox="1"/>
          <p:nvPr/>
        </p:nvSpPr>
        <p:spPr>
          <a:xfrm>
            <a:off x="260625" y="619325"/>
            <a:ext cx="26289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Calibri"/>
                <a:ea typeface="Calibri"/>
                <a:cs typeface="Calibri"/>
                <a:sym typeface="Calibri"/>
              </a:rPr>
              <a:t>EV Registration by State (2017)</a:t>
            </a:r>
            <a:endParaRPr b="1" sz="1300">
              <a:latin typeface="Calibri"/>
              <a:ea typeface="Calibri"/>
              <a:cs typeface="Calibri"/>
              <a:sym typeface="Calibri"/>
            </a:endParaRPr>
          </a:p>
        </p:txBody>
      </p:sp>
      <p:grpSp>
        <p:nvGrpSpPr>
          <p:cNvPr id="137" name="Google Shape;137;p19"/>
          <p:cNvGrpSpPr/>
          <p:nvPr/>
        </p:nvGrpSpPr>
        <p:grpSpPr>
          <a:xfrm>
            <a:off x="4038592" y="427150"/>
            <a:ext cx="4176958" cy="4573250"/>
            <a:chOff x="-8" y="503350"/>
            <a:chExt cx="4176958" cy="4573250"/>
          </a:xfrm>
        </p:grpSpPr>
        <p:pic>
          <p:nvPicPr>
            <p:cNvPr id="138" name="Google Shape;138;p19"/>
            <p:cNvPicPr preferRelativeResize="0"/>
            <p:nvPr/>
          </p:nvPicPr>
          <p:blipFill rotWithShape="1">
            <a:blip r:embed="rId3">
              <a:alphaModFix/>
            </a:blip>
            <a:srcRect b="1740" l="0" r="39050" t="4696"/>
            <a:stretch/>
          </p:blipFill>
          <p:spPr>
            <a:xfrm>
              <a:off x="93329" y="1230975"/>
              <a:ext cx="4047770" cy="3845626"/>
            </a:xfrm>
            <a:prstGeom prst="rect">
              <a:avLst/>
            </a:prstGeom>
            <a:noFill/>
            <a:ln>
              <a:noFill/>
            </a:ln>
          </p:spPr>
        </p:pic>
        <p:sp>
          <p:nvSpPr>
            <p:cNvPr id="139" name="Google Shape;139;p19"/>
            <p:cNvSpPr txBox="1"/>
            <p:nvPr/>
          </p:nvSpPr>
          <p:spPr>
            <a:xfrm>
              <a:off x="339350" y="503350"/>
              <a:ext cx="38376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latin typeface="Calibri"/>
                <a:ea typeface="Calibri"/>
                <a:cs typeface="Calibri"/>
                <a:sym typeface="Calibri"/>
              </a:endParaRPr>
            </a:p>
            <a:p>
              <a:pPr indent="0" lvl="0" marL="0" rtl="0" algn="l">
                <a:spcBef>
                  <a:spcPts val="0"/>
                </a:spcBef>
                <a:spcAft>
                  <a:spcPts val="0"/>
                </a:spcAft>
                <a:buNone/>
              </a:pPr>
              <a:r>
                <a:rPr b="1" lang="en" sz="1300">
                  <a:latin typeface="Calibri"/>
                  <a:ea typeface="Calibri"/>
                  <a:cs typeface="Calibri"/>
                  <a:sym typeface="Calibri"/>
                </a:rPr>
                <a:t>The top 6 s</a:t>
              </a:r>
              <a:r>
                <a:rPr b="1" lang="en" sz="1300">
                  <a:latin typeface="Calibri"/>
                  <a:ea typeface="Calibri"/>
                  <a:cs typeface="Calibri"/>
                  <a:sym typeface="Calibri"/>
                </a:rPr>
                <a:t>tates for EV registrations had above-average CO2 emissions in 2017.</a:t>
              </a:r>
              <a:endParaRPr b="1" sz="1300">
                <a:latin typeface="Calibri"/>
                <a:ea typeface="Calibri"/>
                <a:cs typeface="Calibri"/>
                <a:sym typeface="Calibri"/>
              </a:endParaRPr>
            </a:p>
          </p:txBody>
        </p:sp>
        <p:sp>
          <p:nvSpPr>
            <p:cNvPr id="140" name="Google Shape;140;p19"/>
            <p:cNvSpPr/>
            <p:nvPr/>
          </p:nvSpPr>
          <p:spPr>
            <a:xfrm>
              <a:off x="420900" y="1271150"/>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a:off x="573300" y="1423550"/>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a:off x="682800" y="2871350"/>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a:off x="801900" y="3252350"/>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a:off x="1276375" y="3480950"/>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2021525" y="3633350"/>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3882800" y="3962550"/>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txBox="1"/>
            <p:nvPr/>
          </p:nvSpPr>
          <p:spPr>
            <a:xfrm rot="-5400000">
              <a:off x="-703208" y="2594800"/>
              <a:ext cx="1649700" cy="24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highlight>
                    <a:srgbClr val="FFFFFF"/>
                  </a:highlight>
                  <a:latin typeface="Calibri"/>
                  <a:ea typeface="Calibri"/>
                  <a:cs typeface="Calibri"/>
                  <a:sym typeface="Calibri"/>
                </a:rPr>
                <a:t>CO2 Emissions</a:t>
              </a:r>
              <a:endParaRPr sz="1000">
                <a:highlight>
                  <a:srgbClr val="FFFFFF"/>
                </a:highlight>
                <a:latin typeface="Calibri"/>
                <a:ea typeface="Calibri"/>
                <a:cs typeface="Calibri"/>
                <a:sym typeface="Calibri"/>
              </a:endParaRPr>
            </a:p>
          </p:txBody>
        </p:sp>
        <p:sp>
          <p:nvSpPr>
            <p:cNvPr id="148" name="Google Shape;148;p19"/>
            <p:cNvSpPr txBox="1"/>
            <p:nvPr/>
          </p:nvSpPr>
          <p:spPr>
            <a:xfrm>
              <a:off x="792288" y="4889400"/>
              <a:ext cx="2149800" cy="17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State</a:t>
              </a:r>
              <a:endParaRPr sz="1000">
                <a:latin typeface="Calibri"/>
                <a:ea typeface="Calibri"/>
                <a:cs typeface="Calibri"/>
                <a:sym typeface="Calibri"/>
              </a:endParaRPr>
            </a:p>
          </p:txBody>
        </p:sp>
      </p:grpSp>
      <p:sp>
        <p:nvSpPr>
          <p:cNvPr id="149" name="Google Shape;149;p19"/>
          <p:cNvSpPr/>
          <p:nvPr/>
        </p:nvSpPr>
        <p:spPr>
          <a:xfrm>
            <a:off x="868575" y="1566425"/>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a:off x="978075" y="1956950"/>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711375" y="2366525"/>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a:off x="601875" y="2709425"/>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868575" y="3509525"/>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759075" y="3109475"/>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4953025" y="3272075"/>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649575" y="4662050"/>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0"/>
          <p:cNvSpPr txBox="1"/>
          <p:nvPr/>
        </p:nvSpPr>
        <p:spPr>
          <a:xfrm>
            <a:off x="0" y="-46850"/>
            <a:ext cx="9159900" cy="702600"/>
          </a:xfrm>
          <a:prstGeom prst="rect">
            <a:avLst/>
          </a:prstGeom>
          <a:solidFill>
            <a:srgbClr val="44546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 sz="3000">
                <a:solidFill>
                  <a:srgbClr val="EFEFEF"/>
                </a:solidFill>
                <a:latin typeface="Calibri"/>
                <a:ea typeface="Calibri"/>
                <a:cs typeface="Calibri"/>
                <a:sym typeface="Calibri"/>
              </a:rPr>
              <a:t>Target Consumer - Geographical Area</a:t>
            </a:r>
            <a:endParaRPr b="1" sz="4400">
              <a:solidFill>
                <a:srgbClr val="EFEFEF"/>
              </a:solidFill>
              <a:latin typeface="Calibri"/>
              <a:ea typeface="Calibri"/>
              <a:cs typeface="Calibri"/>
              <a:sym typeface="Calibri"/>
            </a:endParaRPr>
          </a:p>
        </p:txBody>
      </p:sp>
      <p:grpSp>
        <p:nvGrpSpPr>
          <p:cNvPr id="162" name="Google Shape;162;p20"/>
          <p:cNvGrpSpPr/>
          <p:nvPr/>
        </p:nvGrpSpPr>
        <p:grpSpPr>
          <a:xfrm>
            <a:off x="4485032" y="1686392"/>
            <a:ext cx="4174431" cy="2617220"/>
            <a:chOff x="4602900" y="2600079"/>
            <a:chExt cx="3967713" cy="2396722"/>
          </a:xfrm>
        </p:grpSpPr>
        <p:pic>
          <p:nvPicPr>
            <p:cNvPr id="163" name="Google Shape;163;p20"/>
            <p:cNvPicPr preferRelativeResize="0"/>
            <p:nvPr/>
          </p:nvPicPr>
          <p:blipFill rotWithShape="1">
            <a:blip r:embed="rId3">
              <a:alphaModFix/>
            </a:blip>
            <a:srcRect b="0" l="6314" r="0" t="0"/>
            <a:stretch/>
          </p:blipFill>
          <p:spPr>
            <a:xfrm>
              <a:off x="4878025" y="2600079"/>
              <a:ext cx="3692588" cy="2396722"/>
            </a:xfrm>
            <a:prstGeom prst="rect">
              <a:avLst/>
            </a:prstGeom>
            <a:noFill/>
            <a:ln>
              <a:noFill/>
            </a:ln>
          </p:spPr>
        </p:pic>
        <p:sp>
          <p:nvSpPr>
            <p:cNvPr id="164" name="Google Shape;164;p20"/>
            <p:cNvSpPr txBox="1"/>
            <p:nvPr/>
          </p:nvSpPr>
          <p:spPr>
            <a:xfrm rot="-5400000">
              <a:off x="3907800" y="3937725"/>
              <a:ext cx="1649700" cy="25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highlight>
                    <a:srgbClr val="FFFFFF"/>
                  </a:highlight>
                  <a:latin typeface="Calibri"/>
                  <a:ea typeface="Calibri"/>
                  <a:cs typeface="Calibri"/>
                  <a:sym typeface="Calibri"/>
                </a:rPr>
                <a:t>EV Registration Count</a:t>
              </a:r>
              <a:endParaRPr sz="1000">
                <a:highlight>
                  <a:srgbClr val="FFFFFF"/>
                </a:highlight>
                <a:latin typeface="Calibri"/>
                <a:ea typeface="Calibri"/>
                <a:cs typeface="Calibri"/>
                <a:sym typeface="Calibri"/>
              </a:endParaRPr>
            </a:p>
          </p:txBody>
        </p:sp>
      </p:grpSp>
      <p:grpSp>
        <p:nvGrpSpPr>
          <p:cNvPr id="165" name="Google Shape;165;p20"/>
          <p:cNvGrpSpPr/>
          <p:nvPr/>
        </p:nvGrpSpPr>
        <p:grpSpPr>
          <a:xfrm>
            <a:off x="404600" y="1693500"/>
            <a:ext cx="3570000" cy="2376875"/>
            <a:chOff x="99800" y="702900"/>
            <a:chExt cx="3570000" cy="2376875"/>
          </a:xfrm>
        </p:grpSpPr>
        <p:grpSp>
          <p:nvGrpSpPr>
            <p:cNvPr id="166" name="Google Shape;166;p20"/>
            <p:cNvGrpSpPr/>
            <p:nvPr/>
          </p:nvGrpSpPr>
          <p:grpSpPr>
            <a:xfrm>
              <a:off x="99800" y="702900"/>
              <a:ext cx="3570000" cy="2228626"/>
              <a:chOff x="2766800" y="702900"/>
              <a:chExt cx="3570000" cy="2228626"/>
            </a:xfrm>
          </p:grpSpPr>
          <p:grpSp>
            <p:nvGrpSpPr>
              <p:cNvPr id="167" name="Google Shape;167;p20"/>
              <p:cNvGrpSpPr/>
              <p:nvPr/>
            </p:nvGrpSpPr>
            <p:grpSpPr>
              <a:xfrm>
                <a:off x="2766800" y="702900"/>
                <a:ext cx="3570000" cy="2228626"/>
                <a:chOff x="3528800" y="779100"/>
                <a:chExt cx="3570000" cy="2228626"/>
              </a:xfrm>
            </p:grpSpPr>
            <p:pic>
              <p:nvPicPr>
                <p:cNvPr id="168" name="Google Shape;168;p20"/>
                <p:cNvPicPr preferRelativeResize="0"/>
                <p:nvPr/>
              </p:nvPicPr>
              <p:blipFill rotWithShape="1">
                <a:blip r:embed="rId4">
                  <a:alphaModFix/>
                </a:blip>
                <a:srcRect b="24165" l="0" r="20835" t="15557"/>
                <a:stretch/>
              </p:blipFill>
              <p:spPr>
                <a:xfrm>
                  <a:off x="3605000" y="856850"/>
                  <a:ext cx="3277800" cy="2150876"/>
                </a:xfrm>
                <a:prstGeom prst="rect">
                  <a:avLst/>
                </a:prstGeom>
                <a:noFill/>
                <a:ln>
                  <a:noFill/>
                </a:ln>
              </p:spPr>
            </p:pic>
            <p:sp>
              <p:nvSpPr>
                <p:cNvPr id="169" name="Google Shape;169;p20"/>
                <p:cNvSpPr txBox="1"/>
                <p:nvPr/>
              </p:nvSpPr>
              <p:spPr>
                <a:xfrm>
                  <a:off x="3528800" y="779100"/>
                  <a:ext cx="35700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Calibri"/>
                      <a:ea typeface="Calibri"/>
                      <a:cs typeface="Calibri"/>
                      <a:sym typeface="Calibri"/>
                    </a:rPr>
                    <a:t># EV Laws and incentives, by State (Dec 2019)</a:t>
                  </a:r>
                  <a:endParaRPr b="1" sz="1300">
                    <a:latin typeface="Calibri"/>
                    <a:ea typeface="Calibri"/>
                    <a:cs typeface="Calibri"/>
                    <a:sym typeface="Calibri"/>
                  </a:endParaRPr>
                </a:p>
              </p:txBody>
            </p:sp>
          </p:grpSp>
          <p:sp>
            <p:nvSpPr>
              <p:cNvPr id="170" name="Google Shape;170;p20"/>
              <p:cNvSpPr/>
              <p:nvPr/>
            </p:nvSpPr>
            <p:spPr>
              <a:xfrm>
                <a:off x="3027675" y="1779138"/>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a:off x="3124750" y="1087350"/>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5128625" y="2272000"/>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4176200" y="2323475"/>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4812800" y="1675850"/>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5193800" y="2521213"/>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5634150" y="1459450"/>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20"/>
            <p:cNvSpPr/>
            <p:nvPr/>
          </p:nvSpPr>
          <p:spPr>
            <a:xfrm>
              <a:off x="216325" y="2978675"/>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txBox="1"/>
            <p:nvPr/>
          </p:nvSpPr>
          <p:spPr>
            <a:xfrm>
              <a:off x="216313" y="2857550"/>
              <a:ext cx="2149800" cy="17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Calibri"/>
                  <a:ea typeface="Calibri"/>
                  <a:cs typeface="Calibri"/>
                  <a:sym typeface="Calibri"/>
                </a:rPr>
                <a:t>Denotes state with top EV registrations</a:t>
              </a:r>
              <a:endParaRPr sz="900">
                <a:latin typeface="Calibri"/>
                <a:ea typeface="Calibri"/>
                <a:cs typeface="Calibri"/>
                <a:sym typeface="Calibri"/>
              </a:endParaRPr>
            </a:p>
          </p:txBody>
        </p:sp>
      </p:grpSp>
      <p:sp>
        <p:nvSpPr>
          <p:cNvPr id="179" name="Google Shape;179;p20"/>
          <p:cNvSpPr txBox="1"/>
          <p:nvPr/>
        </p:nvSpPr>
        <p:spPr>
          <a:xfrm>
            <a:off x="233325" y="827975"/>
            <a:ext cx="8544000" cy="6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There does seem to be a correlation between a state’s EV regulations and incentives and it’s EV sales. The more EV regulations and incentives in a state, the more EV registrations there are. </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1"/>
          <p:cNvSpPr txBox="1"/>
          <p:nvPr/>
        </p:nvSpPr>
        <p:spPr>
          <a:xfrm>
            <a:off x="0" y="-46850"/>
            <a:ext cx="9159900" cy="702600"/>
          </a:xfrm>
          <a:prstGeom prst="rect">
            <a:avLst/>
          </a:prstGeom>
          <a:solidFill>
            <a:srgbClr val="44546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 sz="3000">
                <a:solidFill>
                  <a:srgbClr val="EFEFEF"/>
                </a:solidFill>
                <a:latin typeface="Calibri"/>
                <a:ea typeface="Calibri"/>
                <a:cs typeface="Calibri"/>
                <a:sym typeface="Calibri"/>
              </a:rPr>
              <a:t>Regulations and Incentives - NLP</a:t>
            </a:r>
            <a:endParaRPr b="1" sz="4400">
              <a:solidFill>
                <a:srgbClr val="EFEFEF"/>
              </a:solidFill>
              <a:latin typeface="Calibri"/>
              <a:ea typeface="Calibri"/>
              <a:cs typeface="Calibri"/>
              <a:sym typeface="Calibri"/>
            </a:endParaRPr>
          </a:p>
        </p:txBody>
      </p:sp>
      <p:sp>
        <p:nvSpPr>
          <p:cNvPr id="185" name="Google Shape;185;p21"/>
          <p:cNvSpPr txBox="1"/>
          <p:nvPr/>
        </p:nvSpPr>
        <p:spPr>
          <a:xfrm>
            <a:off x="403050" y="1476375"/>
            <a:ext cx="4129200" cy="27270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SzPts val="1600"/>
              <a:buFont typeface="Calibri"/>
              <a:buChar char="●"/>
            </a:pPr>
            <a:r>
              <a:rPr lang="en" sz="1600">
                <a:latin typeface="Calibri"/>
                <a:ea typeface="Calibri"/>
                <a:cs typeface="Calibri"/>
                <a:sym typeface="Calibri"/>
              </a:rPr>
              <a:t>Grouped popular Regulations and Incentives to 100 components using LSA.</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Total Regulations: 665</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n_Components Truncated: 100 </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330200" lvl="0" marL="457200" marR="0" rtl="0" algn="l">
              <a:lnSpc>
                <a:spcPct val="100000"/>
              </a:lnSpc>
              <a:spcBef>
                <a:spcPts val="0"/>
              </a:spcBef>
              <a:spcAft>
                <a:spcPts val="0"/>
              </a:spcAft>
              <a:buSzPts val="1600"/>
              <a:buFont typeface="Calibri"/>
              <a:buChar char="●"/>
            </a:pPr>
            <a:r>
              <a:rPr lang="en" sz="1600">
                <a:latin typeface="Calibri"/>
                <a:ea typeface="Calibri"/>
                <a:cs typeface="Calibri"/>
                <a:sym typeface="Calibri"/>
              </a:rPr>
              <a:t>Variance captured by all components: </a:t>
            </a:r>
            <a:r>
              <a:rPr b="1" lang="en" sz="1600">
                <a:solidFill>
                  <a:srgbClr val="FF0000"/>
                </a:solidFill>
                <a:latin typeface="Calibri"/>
                <a:ea typeface="Calibri"/>
                <a:cs typeface="Calibri"/>
                <a:sym typeface="Calibri"/>
              </a:rPr>
              <a:t>63.8%</a:t>
            </a:r>
            <a:endParaRPr b="1" sz="1600">
              <a:solidFill>
                <a:srgbClr val="FF0000"/>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600">
              <a:latin typeface="Calibri"/>
              <a:ea typeface="Calibri"/>
              <a:cs typeface="Calibri"/>
              <a:sym typeface="Calibri"/>
            </a:endParaRPr>
          </a:p>
        </p:txBody>
      </p:sp>
      <p:sp>
        <p:nvSpPr>
          <p:cNvPr id="186" name="Google Shape;186;p21"/>
          <p:cNvSpPr txBox="1"/>
          <p:nvPr/>
        </p:nvSpPr>
        <p:spPr>
          <a:xfrm>
            <a:off x="617150" y="1022125"/>
            <a:ext cx="3575400" cy="29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u="sng">
                <a:latin typeface="Calibri"/>
                <a:ea typeface="Calibri"/>
                <a:cs typeface="Calibri"/>
                <a:sym typeface="Calibri"/>
              </a:rPr>
              <a:t>Processing Regulations Text</a:t>
            </a:r>
            <a:endParaRPr b="1" sz="1700" u="sng">
              <a:latin typeface="Calibri"/>
              <a:ea typeface="Calibri"/>
              <a:cs typeface="Calibri"/>
              <a:sym typeface="Calibri"/>
            </a:endParaRPr>
          </a:p>
        </p:txBody>
      </p:sp>
      <p:sp>
        <p:nvSpPr>
          <p:cNvPr id="187" name="Google Shape;187;p21"/>
          <p:cNvSpPr txBox="1"/>
          <p:nvPr/>
        </p:nvSpPr>
        <p:spPr>
          <a:xfrm>
            <a:off x="4572300" y="1324500"/>
            <a:ext cx="4225800" cy="365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u="sng">
                <a:latin typeface="Calibri"/>
                <a:ea typeface="Calibri"/>
                <a:cs typeface="Calibri"/>
                <a:sym typeface="Calibri"/>
              </a:rPr>
              <a:t>The Most Popular Regulations:</a:t>
            </a:r>
            <a:endParaRPr b="1" sz="1700" u="sng">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700" u="sng">
              <a:latin typeface="Calibri"/>
              <a:ea typeface="Calibri"/>
              <a:cs typeface="Calibri"/>
              <a:sym typeface="Calibri"/>
            </a:endParaRPr>
          </a:p>
          <a:p>
            <a:pPr indent="-330200" lvl="0" marL="457200" marR="0" rtl="0" algn="l">
              <a:lnSpc>
                <a:spcPct val="100000"/>
              </a:lnSpc>
              <a:spcBef>
                <a:spcPts val="0"/>
              </a:spcBef>
              <a:spcAft>
                <a:spcPts val="0"/>
              </a:spcAft>
              <a:buSzPts val="1600"/>
              <a:buFont typeface="Calibri"/>
              <a:buAutoNum type="arabicPeriod"/>
            </a:pPr>
            <a:r>
              <a:rPr lang="en" sz="1600">
                <a:latin typeface="Calibri"/>
                <a:ea typeface="Calibri"/>
                <a:cs typeface="Calibri"/>
                <a:sym typeface="Calibri"/>
              </a:rPr>
              <a:t>Rebates for purchasing plug-in vehicles</a:t>
            </a:r>
            <a:endParaRPr sz="1600">
              <a:latin typeface="Calibri"/>
              <a:ea typeface="Calibri"/>
              <a:cs typeface="Calibri"/>
              <a:sym typeface="Calibri"/>
            </a:endParaRPr>
          </a:p>
          <a:p>
            <a:pPr indent="0" lvl="0" marL="457200" marR="0" rtl="0" algn="l">
              <a:lnSpc>
                <a:spcPct val="100000"/>
              </a:lnSpc>
              <a:spcBef>
                <a:spcPts val="0"/>
              </a:spcBef>
              <a:spcAft>
                <a:spcPts val="0"/>
              </a:spcAft>
              <a:buNone/>
            </a:pPr>
            <a:r>
              <a:t/>
            </a:r>
            <a:endParaRPr sz="1600">
              <a:latin typeface="Calibri"/>
              <a:ea typeface="Calibri"/>
              <a:cs typeface="Calibri"/>
              <a:sym typeface="Calibri"/>
            </a:endParaRPr>
          </a:p>
          <a:p>
            <a:pPr indent="-330200" lvl="0" marL="457200" marR="0" rtl="0" algn="l">
              <a:lnSpc>
                <a:spcPct val="100000"/>
              </a:lnSpc>
              <a:spcBef>
                <a:spcPts val="0"/>
              </a:spcBef>
              <a:spcAft>
                <a:spcPts val="0"/>
              </a:spcAft>
              <a:buSzPts val="1600"/>
              <a:buFont typeface="Calibri"/>
              <a:buAutoNum type="arabicPeriod"/>
            </a:pPr>
            <a:r>
              <a:rPr lang="en" sz="1600">
                <a:latin typeface="Calibri"/>
                <a:ea typeface="Calibri"/>
                <a:cs typeface="Calibri"/>
                <a:sym typeface="Calibri"/>
              </a:rPr>
              <a:t>Rebates for installing charging stations (both residential and commercial)</a:t>
            </a:r>
            <a:endParaRPr sz="1600">
              <a:latin typeface="Calibri"/>
              <a:ea typeface="Calibri"/>
              <a:cs typeface="Calibri"/>
              <a:sym typeface="Calibri"/>
            </a:endParaRPr>
          </a:p>
          <a:p>
            <a:pPr indent="0" lvl="0" marL="457200" marR="0" rtl="0" algn="l">
              <a:lnSpc>
                <a:spcPct val="100000"/>
              </a:lnSpc>
              <a:spcBef>
                <a:spcPts val="0"/>
              </a:spcBef>
              <a:spcAft>
                <a:spcPts val="0"/>
              </a:spcAft>
              <a:buNone/>
            </a:pPr>
            <a:r>
              <a:t/>
            </a:r>
            <a:endParaRPr sz="1600">
              <a:latin typeface="Calibri"/>
              <a:ea typeface="Calibri"/>
              <a:cs typeface="Calibri"/>
              <a:sym typeface="Calibri"/>
            </a:endParaRPr>
          </a:p>
          <a:p>
            <a:pPr indent="-330200" lvl="0" marL="457200" marR="0" rtl="0" algn="l">
              <a:lnSpc>
                <a:spcPct val="100000"/>
              </a:lnSpc>
              <a:spcBef>
                <a:spcPts val="0"/>
              </a:spcBef>
              <a:spcAft>
                <a:spcPts val="0"/>
              </a:spcAft>
              <a:buSzPts val="1600"/>
              <a:buFont typeface="Calibri"/>
              <a:buAutoNum type="arabicPeriod"/>
            </a:pPr>
            <a:r>
              <a:rPr lang="en" sz="1600">
                <a:latin typeface="Calibri"/>
                <a:ea typeface="Calibri"/>
                <a:cs typeface="Calibri"/>
                <a:sym typeface="Calibri"/>
              </a:rPr>
              <a:t>Grant for environmental related projects  </a:t>
            </a:r>
            <a:endParaRPr sz="1600">
              <a:latin typeface="Calibri"/>
              <a:ea typeface="Calibri"/>
              <a:cs typeface="Calibri"/>
              <a:sym typeface="Calibri"/>
            </a:endParaRPr>
          </a:p>
          <a:p>
            <a:pPr indent="0" lvl="0" marL="457200" marR="0" rtl="0" algn="l">
              <a:lnSpc>
                <a:spcPct val="100000"/>
              </a:lnSpc>
              <a:spcBef>
                <a:spcPts val="0"/>
              </a:spcBef>
              <a:spcAft>
                <a:spcPts val="0"/>
              </a:spcAft>
              <a:buNone/>
            </a:pPr>
            <a:r>
              <a:rPr i="1" lang="en" sz="1300">
                <a:latin typeface="Calibri"/>
                <a:ea typeface="Calibri"/>
                <a:cs typeface="Calibri"/>
                <a:sym typeface="Calibri"/>
              </a:rPr>
              <a:t> ex) "The Wyoming Department of Environmental Quality (DEQ) is accepting grant applications for nitrogen oxide emissions reduction projects."</a:t>
            </a:r>
            <a:endParaRPr i="1" sz="1300">
              <a:latin typeface="Calibri"/>
              <a:ea typeface="Calibri"/>
              <a:cs typeface="Calibri"/>
              <a:sym typeface="Calibri"/>
            </a:endParaRPr>
          </a:p>
          <a:p>
            <a:pPr indent="0" lvl="0" marL="457200" marR="0" rtl="0" algn="l">
              <a:lnSpc>
                <a:spcPct val="100000"/>
              </a:lnSpc>
              <a:spcBef>
                <a:spcPts val="0"/>
              </a:spcBef>
              <a:spcAft>
                <a:spcPts val="0"/>
              </a:spcAft>
              <a:buNone/>
            </a:pPr>
            <a:r>
              <a:t/>
            </a:r>
            <a:endParaRPr i="1" sz="1300">
              <a:latin typeface="Calibri"/>
              <a:ea typeface="Calibri"/>
              <a:cs typeface="Calibri"/>
              <a:sym typeface="Calibri"/>
            </a:endParaRPr>
          </a:p>
          <a:p>
            <a:pPr indent="-330200" lvl="0" marL="457200" marR="0" rtl="0" algn="l">
              <a:lnSpc>
                <a:spcPct val="100000"/>
              </a:lnSpc>
              <a:spcBef>
                <a:spcPts val="0"/>
              </a:spcBef>
              <a:spcAft>
                <a:spcPts val="0"/>
              </a:spcAft>
              <a:buSzPts val="1600"/>
              <a:buFont typeface="Calibri"/>
              <a:buAutoNum type="arabicPeriod"/>
            </a:pPr>
            <a:r>
              <a:rPr lang="en" sz="1600">
                <a:latin typeface="Calibri"/>
                <a:ea typeface="Calibri"/>
                <a:cs typeface="Calibri"/>
                <a:sym typeface="Calibri"/>
              </a:rPr>
              <a:t>Rebates for mid- to heavy duty vehicles to replace alternative fuel vehicles  </a:t>
            </a:r>
            <a:endParaRPr sz="1600">
              <a:latin typeface="Calibri"/>
              <a:ea typeface="Calibri"/>
              <a:cs typeface="Calibri"/>
              <a:sym typeface="Calibri"/>
            </a:endParaRPr>
          </a:p>
          <a:p>
            <a:pPr indent="0" lvl="0" marL="457200" marR="0" rtl="0" algn="l">
              <a:lnSpc>
                <a:spcPct val="100000"/>
              </a:lnSpc>
              <a:spcBef>
                <a:spcPts val="0"/>
              </a:spcBef>
              <a:spcAft>
                <a:spcPts val="0"/>
              </a:spcAft>
              <a:buNone/>
            </a:pPr>
            <a:r>
              <a:t/>
            </a:r>
            <a:endParaRPr sz="1600">
              <a:latin typeface="Calibri"/>
              <a:ea typeface="Calibri"/>
              <a:cs typeface="Calibri"/>
              <a:sym typeface="Calibri"/>
            </a:endParaRPr>
          </a:p>
          <a:p>
            <a:pPr indent="-330200" lvl="0" marL="457200" marR="0" rtl="0" algn="l">
              <a:lnSpc>
                <a:spcPct val="100000"/>
              </a:lnSpc>
              <a:spcBef>
                <a:spcPts val="0"/>
              </a:spcBef>
              <a:spcAft>
                <a:spcPts val="0"/>
              </a:spcAft>
              <a:buSzPts val="1600"/>
              <a:buFont typeface="Calibri"/>
              <a:buAutoNum type="arabicPeriod"/>
            </a:pPr>
            <a:r>
              <a:rPr lang="en" sz="1600">
                <a:latin typeface="Calibri"/>
                <a:ea typeface="Calibri"/>
                <a:cs typeface="Calibri"/>
                <a:sym typeface="Calibri"/>
              </a:rPr>
              <a:t>Task Force to increase EV infrastructures (Joint-state Initiatives)</a:t>
            </a:r>
            <a:endParaRPr sz="1600">
              <a:latin typeface="Calibri"/>
              <a:ea typeface="Calibri"/>
              <a:cs typeface="Calibri"/>
              <a:sym typeface="Calibri"/>
            </a:endParaRPr>
          </a:p>
          <a:p>
            <a:pPr indent="0" lvl="0" marL="0" marR="0" rtl="0" algn="l">
              <a:lnSpc>
                <a:spcPct val="100000"/>
              </a:lnSpc>
              <a:spcBef>
                <a:spcPts val="0"/>
              </a:spcBef>
              <a:spcAft>
                <a:spcPts val="0"/>
              </a:spcAft>
              <a:buNone/>
            </a:pPr>
            <a:r>
              <a:t/>
            </a:r>
            <a:endParaRPr sz="16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2"/>
          <p:cNvSpPr txBox="1"/>
          <p:nvPr/>
        </p:nvSpPr>
        <p:spPr>
          <a:xfrm>
            <a:off x="0" y="-46850"/>
            <a:ext cx="9159900" cy="702600"/>
          </a:xfrm>
          <a:prstGeom prst="rect">
            <a:avLst/>
          </a:prstGeom>
          <a:solidFill>
            <a:srgbClr val="44546A"/>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 sz="3000">
                <a:solidFill>
                  <a:srgbClr val="EFEFEF"/>
                </a:solidFill>
                <a:latin typeface="Calibri"/>
                <a:ea typeface="Calibri"/>
                <a:cs typeface="Calibri"/>
                <a:sym typeface="Calibri"/>
              </a:rPr>
              <a:t>Target Consumer - Geographical Area</a:t>
            </a:r>
            <a:endParaRPr b="1" sz="4400">
              <a:solidFill>
                <a:srgbClr val="EFEFEF"/>
              </a:solidFill>
              <a:latin typeface="Calibri"/>
              <a:ea typeface="Calibri"/>
              <a:cs typeface="Calibri"/>
              <a:sym typeface="Calibri"/>
            </a:endParaRPr>
          </a:p>
        </p:txBody>
      </p:sp>
      <p:grpSp>
        <p:nvGrpSpPr>
          <p:cNvPr id="193" name="Google Shape;193;p22"/>
          <p:cNvGrpSpPr/>
          <p:nvPr/>
        </p:nvGrpSpPr>
        <p:grpSpPr>
          <a:xfrm>
            <a:off x="305444" y="2186156"/>
            <a:ext cx="3530993" cy="2183157"/>
            <a:chOff x="4450200" y="3143475"/>
            <a:chExt cx="3264300" cy="1923825"/>
          </a:xfrm>
        </p:grpSpPr>
        <p:pic>
          <p:nvPicPr>
            <p:cNvPr id="194" name="Google Shape;194;p22"/>
            <p:cNvPicPr preferRelativeResize="0"/>
            <p:nvPr/>
          </p:nvPicPr>
          <p:blipFill rotWithShape="1">
            <a:blip r:embed="rId3">
              <a:alphaModFix/>
            </a:blip>
            <a:srcRect b="8664" l="10426" r="0" t="6308"/>
            <a:stretch/>
          </p:blipFill>
          <p:spPr>
            <a:xfrm>
              <a:off x="4754000" y="3143475"/>
              <a:ext cx="2960500" cy="1814100"/>
            </a:xfrm>
            <a:prstGeom prst="rect">
              <a:avLst/>
            </a:prstGeom>
            <a:noFill/>
            <a:ln>
              <a:noFill/>
            </a:ln>
          </p:spPr>
        </p:pic>
        <p:sp>
          <p:nvSpPr>
            <p:cNvPr id="195" name="Google Shape;195;p22"/>
            <p:cNvSpPr txBox="1"/>
            <p:nvPr/>
          </p:nvSpPr>
          <p:spPr>
            <a:xfrm rot="-5400000">
              <a:off x="3755100" y="3838575"/>
              <a:ext cx="1649700" cy="25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EV Registration Count</a:t>
              </a:r>
              <a:endParaRPr sz="1000">
                <a:latin typeface="Calibri"/>
                <a:ea typeface="Calibri"/>
                <a:cs typeface="Calibri"/>
                <a:sym typeface="Calibri"/>
              </a:endParaRPr>
            </a:p>
          </p:txBody>
        </p:sp>
        <p:sp>
          <p:nvSpPr>
            <p:cNvPr id="196" name="Google Shape;196;p22"/>
            <p:cNvSpPr txBox="1"/>
            <p:nvPr/>
          </p:nvSpPr>
          <p:spPr>
            <a:xfrm>
              <a:off x="5164150" y="4889400"/>
              <a:ext cx="2292600" cy="17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Regular Gas Price ($)</a:t>
              </a:r>
              <a:endParaRPr sz="1000">
                <a:latin typeface="Calibri"/>
                <a:ea typeface="Calibri"/>
                <a:cs typeface="Calibri"/>
                <a:sym typeface="Calibri"/>
              </a:endParaRPr>
            </a:p>
          </p:txBody>
        </p:sp>
      </p:grpSp>
      <p:sp>
        <p:nvSpPr>
          <p:cNvPr id="197" name="Google Shape;197;p22"/>
          <p:cNvSpPr txBox="1"/>
          <p:nvPr/>
        </p:nvSpPr>
        <p:spPr>
          <a:xfrm>
            <a:off x="588675" y="1851100"/>
            <a:ext cx="3460200" cy="38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Calibri"/>
                <a:ea typeface="Calibri"/>
                <a:cs typeface="Calibri"/>
                <a:sym typeface="Calibri"/>
              </a:rPr>
              <a:t>EV Registration Count vs. Regular Gas Price ($)</a:t>
            </a:r>
            <a:endParaRPr b="1" sz="1300">
              <a:latin typeface="Calibri"/>
              <a:ea typeface="Calibri"/>
              <a:cs typeface="Calibri"/>
              <a:sym typeface="Calibri"/>
            </a:endParaRPr>
          </a:p>
        </p:txBody>
      </p:sp>
      <p:sp>
        <p:nvSpPr>
          <p:cNvPr id="198" name="Google Shape;198;p22"/>
          <p:cNvSpPr txBox="1"/>
          <p:nvPr/>
        </p:nvSpPr>
        <p:spPr>
          <a:xfrm>
            <a:off x="233325" y="827975"/>
            <a:ext cx="4131600" cy="7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There is also a correlation between a state’s regular gas price and EV sales - the higher the price of gas, the more EV registrations there are.</a:t>
            </a:r>
            <a:endParaRPr>
              <a:latin typeface="Calibri"/>
              <a:ea typeface="Calibri"/>
              <a:cs typeface="Calibri"/>
              <a:sym typeface="Calibri"/>
            </a:endParaRPr>
          </a:p>
        </p:txBody>
      </p:sp>
      <p:grpSp>
        <p:nvGrpSpPr>
          <p:cNvPr id="199" name="Google Shape;199;p22"/>
          <p:cNvGrpSpPr/>
          <p:nvPr/>
        </p:nvGrpSpPr>
        <p:grpSpPr>
          <a:xfrm>
            <a:off x="4765275" y="1807050"/>
            <a:ext cx="3904490" cy="2510700"/>
            <a:chOff x="301925" y="1541100"/>
            <a:chExt cx="3904490" cy="2510700"/>
          </a:xfrm>
        </p:grpSpPr>
        <p:pic>
          <p:nvPicPr>
            <p:cNvPr id="200" name="Google Shape;200;p22"/>
            <p:cNvPicPr preferRelativeResize="0"/>
            <p:nvPr/>
          </p:nvPicPr>
          <p:blipFill rotWithShape="1">
            <a:blip r:embed="rId4">
              <a:alphaModFix/>
            </a:blip>
            <a:srcRect b="30947" l="0" r="23768" t="11880"/>
            <a:stretch/>
          </p:blipFill>
          <p:spPr>
            <a:xfrm>
              <a:off x="301925" y="1827550"/>
              <a:ext cx="3904490" cy="2046950"/>
            </a:xfrm>
            <a:prstGeom prst="rect">
              <a:avLst/>
            </a:prstGeom>
            <a:noFill/>
            <a:ln>
              <a:noFill/>
            </a:ln>
          </p:spPr>
        </p:pic>
        <p:sp>
          <p:nvSpPr>
            <p:cNvPr id="201" name="Google Shape;201;p22"/>
            <p:cNvSpPr txBox="1"/>
            <p:nvPr/>
          </p:nvSpPr>
          <p:spPr>
            <a:xfrm>
              <a:off x="517925" y="1541100"/>
              <a:ext cx="35310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Calibri"/>
                  <a:ea typeface="Calibri"/>
                  <a:cs typeface="Calibri"/>
                  <a:sym typeface="Calibri"/>
                </a:rPr>
                <a:t># EV Charging Station count, by State (Dec 2019)</a:t>
              </a:r>
              <a:endParaRPr b="1" sz="1300">
                <a:latin typeface="Calibri"/>
                <a:ea typeface="Calibri"/>
                <a:cs typeface="Calibri"/>
                <a:sym typeface="Calibri"/>
              </a:endParaRPr>
            </a:p>
          </p:txBody>
        </p:sp>
        <p:sp>
          <p:nvSpPr>
            <p:cNvPr id="202" name="Google Shape;202;p22"/>
            <p:cNvSpPr/>
            <p:nvPr/>
          </p:nvSpPr>
          <p:spPr>
            <a:xfrm>
              <a:off x="1020975" y="2328425"/>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792375" y="2785625"/>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2011575" y="3242825"/>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3099650" y="3505125"/>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3023450" y="3276525"/>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2718650" y="2743125"/>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3556850" y="2590725"/>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txBox="1"/>
            <p:nvPr/>
          </p:nvSpPr>
          <p:spPr>
            <a:xfrm>
              <a:off x="873638" y="3839950"/>
              <a:ext cx="2149800" cy="17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Calibri"/>
                  <a:ea typeface="Calibri"/>
                  <a:cs typeface="Calibri"/>
                  <a:sym typeface="Calibri"/>
                </a:rPr>
                <a:t>Denotes state with top EV registrations</a:t>
              </a:r>
              <a:endParaRPr sz="900">
                <a:latin typeface="Calibri"/>
                <a:ea typeface="Calibri"/>
                <a:cs typeface="Calibri"/>
                <a:sym typeface="Calibri"/>
              </a:endParaRPr>
            </a:p>
          </p:txBody>
        </p:sp>
        <p:sp>
          <p:nvSpPr>
            <p:cNvPr id="210" name="Google Shape;210;p22"/>
            <p:cNvSpPr/>
            <p:nvPr/>
          </p:nvSpPr>
          <p:spPr>
            <a:xfrm>
              <a:off x="901875" y="3950700"/>
              <a:ext cx="109500" cy="101100"/>
            </a:xfrm>
            <a:prstGeom prst="mathMultiply">
              <a:avLst>
                <a:gd fmla="val 23520" name="adj1"/>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22"/>
          <p:cNvSpPr txBox="1"/>
          <p:nvPr/>
        </p:nvSpPr>
        <p:spPr>
          <a:xfrm>
            <a:off x="4765275" y="827975"/>
            <a:ext cx="4131600" cy="7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Finally, there is a correlation between EV registrations and the # of EV charging stations in a given state. Unfortunately, we don’t know which came first.</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